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slideLayouts/slideLayout4.xml" ContentType="application/vnd.openxmlformats-officedocument.presentationml.slideLayout+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5"/>
  </p:notesMasterIdLst>
  <p:sldIdLst>
    <p:sldId id="266" r:id="rId2"/>
    <p:sldId id="256" r:id="rId3"/>
    <p:sldId id="257" r:id="rId4"/>
    <p:sldId id="258" r:id="rId5"/>
    <p:sldId id="1191" r:id="rId6"/>
    <p:sldId id="259" r:id="rId7"/>
    <p:sldId id="1192" r:id="rId8"/>
    <p:sldId id="260" r:id="rId9"/>
    <p:sldId id="281" r:id="rId10"/>
    <p:sldId id="282" r:id="rId11"/>
    <p:sldId id="263" r:id="rId12"/>
    <p:sldId id="264" r:id="rId13"/>
    <p:sldId id="265" r:id="rId14"/>
  </p:sldIdLst>
  <p:sldSz cx="18288000" cy="10287000"/>
  <p:notesSz cx="9939338" cy="6807200"/>
  <p:embeddedFontLst>
    <p:embeddedFont>
      <p:font typeface="Anton" pitchFamily="2" charset="0"/>
      <p:regular r:id="rId16"/>
    </p:embeddedFont>
    <p:embeddedFont>
      <p:font typeface="Calibri" panose="020F0502020204030204" pitchFamily="34" charset="0"/>
      <p:regular r:id="rId17"/>
      <p:bold r:id="rId18"/>
      <p:italic r:id="rId19"/>
      <p:boldItalic r:id="rId20"/>
    </p:embeddedFont>
    <p:embeddedFont>
      <p:font typeface="Canva Sans Bold" panose="020B0604020202020204" charset="0"/>
      <p:regular r:id="rId21"/>
      <p:bold r:id="rId22"/>
    </p:embeddedFont>
    <p:embeddedFont>
      <p:font typeface="Gotham Bold" panose="020B0604020202020204" charset="0"/>
      <p:regular r:id="rId23"/>
      <p:bold r:id="rId24"/>
    </p:embeddedFont>
    <p:embeddedFont>
      <p:font typeface="Montserrat" panose="00000500000000000000" pitchFamily="2" charset="0"/>
      <p:regular r:id="rId25"/>
      <p:bold r:id="rId26"/>
      <p:italic r:id="rId27"/>
      <p:boldItalic r:id="rId28"/>
    </p:embeddedFont>
    <p:embeddedFont>
      <p:font typeface="Montserrat Bold" panose="00000800000000000000" charset="0"/>
      <p:bold r:id="rId29"/>
    </p:embeddedFont>
    <p:embeddedFont>
      <p:font typeface="Proxima Nova" panose="020B0604020202020204" charset="0"/>
      <p:regular r:id="rId30"/>
    </p:embeddedFont>
    <p:embeddedFont>
      <p:font typeface="Roboto" panose="02000000000000000000" pitchFamily="2" charset="0"/>
      <p:regular r:id="rId31"/>
      <p:bold r:id="rId32"/>
      <p:italic r:id="rId33"/>
      <p:boldItalic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F1F4"/>
    <a:srgbClr val="0F0A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288"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9" Type="http://schemas.openxmlformats.org/officeDocument/2006/relationships/customXml" Target="../customXml/item1.xml"/><Relationship Id="rId21" Type="http://schemas.openxmlformats.org/officeDocument/2006/relationships/font" Target="fonts/font6.fntdata"/><Relationship Id="rId34" Type="http://schemas.openxmlformats.org/officeDocument/2006/relationships/font" Target="fonts/font19.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41"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font" Target="fonts/font17.fntdata"/><Relationship Id="rId37" Type="http://schemas.openxmlformats.org/officeDocument/2006/relationships/theme" Target="theme/theme1.xml"/><Relationship Id="rId40"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font" Target="fonts/font18.fntdata"/><Relationship Id="rId3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1" y="0"/>
            <a:ext cx="4307047" cy="341542"/>
          </a:xfrm>
          <a:prstGeom prst="rect">
            <a:avLst/>
          </a:prstGeom>
        </p:spPr>
        <p:txBody>
          <a:bodyPr vert="horz" lIns="91440" tIns="45720" rIns="91440" bIns="45720" rtlCol="0"/>
          <a:lstStyle>
            <a:lvl1pPr algn="l">
              <a:defRPr sz="1200"/>
            </a:lvl1pPr>
          </a:lstStyle>
          <a:p>
            <a:endParaRPr lang="en-HK"/>
          </a:p>
        </p:txBody>
      </p:sp>
      <p:sp>
        <p:nvSpPr>
          <p:cNvPr id="3" name="日期占位符 2"/>
          <p:cNvSpPr>
            <a:spLocks noGrp="1"/>
          </p:cNvSpPr>
          <p:nvPr>
            <p:ph type="dt" idx="1"/>
          </p:nvPr>
        </p:nvSpPr>
        <p:spPr>
          <a:xfrm>
            <a:off x="5629992" y="0"/>
            <a:ext cx="4307047" cy="341542"/>
          </a:xfrm>
          <a:prstGeom prst="rect">
            <a:avLst/>
          </a:prstGeom>
        </p:spPr>
        <p:txBody>
          <a:bodyPr vert="horz" lIns="91440" tIns="45720" rIns="91440" bIns="45720" rtlCol="0"/>
          <a:lstStyle>
            <a:lvl1pPr algn="r">
              <a:defRPr sz="1200"/>
            </a:lvl1pPr>
          </a:lstStyle>
          <a:p>
            <a:fld id="{FAE549E7-09B6-4F57-9F9C-B5E14DBD27CD}" type="datetimeFigureOut">
              <a:rPr lang="en-HK" smtClean="0"/>
              <a:t>24/6/2026</a:t>
            </a:fld>
            <a:endParaRPr lang="en-HK"/>
          </a:p>
        </p:txBody>
      </p:sp>
      <p:sp>
        <p:nvSpPr>
          <p:cNvPr id="4" name="幻灯片图像占位符 3"/>
          <p:cNvSpPr>
            <a:spLocks noGrp="1" noRot="1" noChangeAspect="1"/>
          </p:cNvSpPr>
          <p:nvPr>
            <p:ph type="sldImg" idx="2"/>
          </p:nvPr>
        </p:nvSpPr>
        <p:spPr>
          <a:xfrm>
            <a:off x="2927350" y="850900"/>
            <a:ext cx="4084638" cy="2297113"/>
          </a:xfrm>
          <a:prstGeom prst="rect">
            <a:avLst/>
          </a:prstGeom>
          <a:noFill/>
          <a:ln w="12700">
            <a:solidFill>
              <a:prstClr val="black"/>
            </a:solidFill>
          </a:ln>
        </p:spPr>
        <p:txBody>
          <a:bodyPr vert="horz" lIns="91440" tIns="45720" rIns="91440" bIns="45720" rtlCol="0" anchor="ctr"/>
          <a:lstStyle/>
          <a:p>
            <a:endParaRPr lang="en-HK"/>
          </a:p>
        </p:txBody>
      </p:sp>
      <p:sp>
        <p:nvSpPr>
          <p:cNvPr id="5" name="备注占位符 4"/>
          <p:cNvSpPr>
            <a:spLocks noGrp="1"/>
          </p:cNvSpPr>
          <p:nvPr>
            <p:ph type="body" sz="quarter" idx="3"/>
          </p:nvPr>
        </p:nvSpPr>
        <p:spPr>
          <a:xfrm>
            <a:off x="993934" y="3275965"/>
            <a:ext cx="7951470" cy="2680335"/>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HK"/>
          </a:p>
        </p:txBody>
      </p:sp>
      <p:sp>
        <p:nvSpPr>
          <p:cNvPr id="6" name="页脚占位符 5"/>
          <p:cNvSpPr>
            <a:spLocks noGrp="1"/>
          </p:cNvSpPr>
          <p:nvPr>
            <p:ph type="ftr" sz="quarter" idx="4"/>
          </p:nvPr>
        </p:nvSpPr>
        <p:spPr>
          <a:xfrm>
            <a:off x="1" y="6465659"/>
            <a:ext cx="4307047" cy="341541"/>
          </a:xfrm>
          <a:prstGeom prst="rect">
            <a:avLst/>
          </a:prstGeom>
        </p:spPr>
        <p:txBody>
          <a:bodyPr vert="horz" lIns="91440" tIns="45720" rIns="91440" bIns="45720" rtlCol="0" anchor="b"/>
          <a:lstStyle>
            <a:lvl1pPr algn="l">
              <a:defRPr sz="1200"/>
            </a:lvl1pPr>
          </a:lstStyle>
          <a:p>
            <a:endParaRPr lang="en-HK"/>
          </a:p>
        </p:txBody>
      </p:sp>
      <p:sp>
        <p:nvSpPr>
          <p:cNvPr id="7" name="灯片编号占位符 6"/>
          <p:cNvSpPr>
            <a:spLocks noGrp="1"/>
          </p:cNvSpPr>
          <p:nvPr>
            <p:ph type="sldNum" sz="quarter" idx="5"/>
          </p:nvPr>
        </p:nvSpPr>
        <p:spPr>
          <a:xfrm>
            <a:off x="5629992" y="6465659"/>
            <a:ext cx="4307047" cy="341541"/>
          </a:xfrm>
          <a:prstGeom prst="rect">
            <a:avLst/>
          </a:prstGeom>
        </p:spPr>
        <p:txBody>
          <a:bodyPr vert="horz" lIns="91440" tIns="45720" rIns="91440" bIns="45720" rtlCol="0" anchor="b"/>
          <a:lstStyle>
            <a:lvl1pPr algn="r">
              <a:defRPr sz="1200"/>
            </a:lvl1pPr>
          </a:lstStyle>
          <a:p>
            <a:fld id="{34BA847A-2D24-4848-B802-92D2BE4BDA4C}" type="slidenum">
              <a:rPr lang="en-HK" smtClean="0"/>
              <a:t>‹#›</a:t>
            </a:fld>
            <a:endParaRPr lang="en-HK"/>
          </a:p>
        </p:txBody>
      </p:sp>
    </p:spTree>
    <p:extLst>
      <p:ext uri="{BB962C8B-B14F-4D97-AF65-F5344CB8AC3E}">
        <p14:creationId xmlns:p14="http://schemas.microsoft.com/office/powerpoint/2010/main" val="595880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ngg.hku.hk/"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ece.hku.hk/contact" TargetMode="External"/><Relationship Id="rId4" Type="http://schemas.openxmlformats.org/officeDocument/2006/relationships/hyperlink" Target="http://www.hku.hk/"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HK"/>
          </a:p>
        </p:txBody>
      </p:sp>
      <p:sp>
        <p:nvSpPr>
          <p:cNvPr id="4" name="Slide Number Placeholder 3"/>
          <p:cNvSpPr>
            <a:spLocks noGrp="1"/>
          </p:cNvSpPr>
          <p:nvPr>
            <p:ph type="sldNum" sz="quarter" idx="5"/>
          </p:nvPr>
        </p:nvSpPr>
        <p:spPr/>
        <p:txBody>
          <a:bodyPr/>
          <a:lstStyle/>
          <a:p>
            <a:fld id="{B25EBD17-C353-4957-B18D-D74A32D86275}" type="slidenum">
              <a:rPr lang="en-HK" smtClean="0"/>
              <a:t>1</a:t>
            </a:fld>
            <a:endParaRPr lang="en-HK"/>
          </a:p>
        </p:txBody>
      </p:sp>
    </p:spTree>
    <p:extLst>
      <p:ext uri="{BB962C8B-B14F-4D97-AF65-F5344CB8AC3E}">
        <p14:creationId xmlns:p14="http://schemas.microsoft.com/office/powerpoint/2010/main" val="1732008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fontAlgn="base"/>
            <a:r>
              <a:rPr lang="en-US" b="0" i="0">
                <a:solidFill>
                  <a:srgbClr val="444444"/>
                </a:solidFill>
                <a:effectLst/>
                <a:latin typeface="Roboto" panose="02000000000000000000" pitchFamily="2" charset="0"/>
              </a:rPr>
              <a:t>The Department of Electrical and Computer Engineering (ECE) was established in 1960 as a major department in the </a:t>
            </a:r>
            <a:r>
              <a:rPr lang="en-US" b="1" i="0" u="none" strike="noStrike">
                <a:solidFill>
                  <a:srgbClr val="007542"/>
                </a:solidFill>
                <a:effectLst/>
                <a:latin typeface="Roboto" panose="02000000000000000000" pitchFamily="2" charset="0"/>
                <a:hlinkClick r:id="rId3" tooltip="link to Faculty of Engineering website"/>
              </a:rPr>
              <a:t>Faculty of Engineering</a:t>
            </a:r>
            <a:r>
              <a:rPr lang="en-US" b="0" i="0">
                <a:solidFill>
                  <a:srgbClr val="444444"/>
                </a:solidFill>
                <a:effectLst/>
                <a:latin typeface="Roboto" panose="02000000000000000000" pitchFamily="2" charset="0"/>
              </a:rPr>
              <a:t> at </a:t>
            </a:r>
            <a:r>
              <a:rPr lang="en-US" b="1" i="0" u="none" strike="noStrike">
                <a:solidFill>
                  <a:srgbClr val="007542"/>
                </a:solidFill>
                <a:effectLst/>
                <a:latin typeface="Roboto" panose="02000000000000000000" pitchFamily="2" charset="0"/>
                <a:hlinkClick r:id="rId4" tooltip="link to The University of Hong Kong website"/>
              </a:rPr>
              <a:t>The University of Hong Kong</a:t>
            </a:r>
            <a:r>
              <a:rPr lang="en-US" b="0" i="0">
                <a:solidFill>
                  <a:srgbClr val="444444"/>
                </a:solidFill>
                <a:effectLst/>
                <a:latin typeface="Roboto" panose="02000000000000000000" pitchFamily="2" charset="0"/>
              </a:rPr>
              <a:t>. Its graduates have played a vital role in advancing society and have made a significant impact on the well-being and development of Hong Kong during its formative years.</a:t>
            </a:r>
          </a:p>
          <a:p>
            <a:pPr algn="l" fontAlgn="base"/>
            <a:r>
              <a:rPr lang="en-US" b="0" i="0">
                <a:solidFill>
                  <a:srgbClr val="444444"/>
                </a:solidFill>
                <a:effectLst/>
                <a:latin typeface="Roboto" panose="02000000000000000000" pitchFamily="2" charset="0"/>
              </a:rPr>
              <a:t>Over the years, power systems, electronics, computing, and information processing have evolved at dazzling speed, permeating every aspect of modern life. The ECE Department has naturally progressed with time and has grown from the relatively obscure location along </a:t>
            </a:r>
            <a:r>
              <a:rPr lang="en-US" b="0" i="0" err="1">
                <a:solidFill>
                  <a:srgbClr val="444444"/>
                </a:solidFill>
                <a:effectLst/>
                <a:latin typeface="Roboto" panose="02000000000000000000" pitchFamily="2" charset="0"/>
              </a:rPr>
              <a:t>Pokfulam</a:t>
            </a:r>
            <a:r>
              <a:rPr lang="en-US" b="0" i="0">
                <a:solidFill>
                  <a:srgbClr val="444444"/>
                </a:solidFill>
                <a:effectLst/>
                <a:latin typeface="Roboto" panose="02000000000000000000" pitchFamily="2" charset="0"/>
              </a:rPr>
              <a:t> Road to the current modern high-rise of the Chow Yei Ching Building (</a:t>
            </a:r>
            <a:r>
              <a:rPr lang="en-US" b="1" i="0" u="none" strike="noStrike">
                <a:solidFill>
                  <a:srgbClr val="007542"/>
                </a:solidFill>
                <a:effectLst/>
                <a:latin typeface="Roboto" panose="02000000000000000000" pitchFamily="2" charset="0"/>
                <a:hlinkClick r:id="rId5" tooltip="link to contact page"/>
              </a:rPr>
              <a:t>map</a:t>
            </a:r>
            <a:r>
              <a:rPr lang="en-US" b="0" i="0">
                <a:solidFill>
                  <a:srgbClr val="444444"/>
                </a:solidFill>
                <a:effectLst/>
                <a:latin typeface="Roboto" panose="02000000000000000000" pitchFamily="2" charset="0"/>
              </a:rPr>
              <a:t>), with numerous satellite laboratories located in the </a:t>
            </a:r>
            <a:r>
              <a:rPr lang="en-US" b="0" i="0" err="1">
                <a:solidFill>
                  <a:srgbClr val="444444"/>
                </a:solidFill>
                <a:effectLst/>
                <a:latin typeface="Roboto" panose="02000000000000000000" pitchFamily="2" charset="0"/>
              </a:rPr>
              <a:t>Haking</a:t>
            </a:r>
            <a:r>
              <a:rPr lang="en-US" b="0" i="0">
                <a:solidFill>
                  <a:srgbClr val="444444"/>
                </a:solidFill>
                <a:effectLst/>
                <a:latin typeface="Roboto" panose="02000000000000000000" pitchFamily="2" charset="0"/>
              </a:rPr>
              <a:t> Wong Building, Yam Pak Building and Composite Building.</a:t>
            </a:r>
          </a:p>
          <a:p>
            <a:pPr algn="l" fontAlgn="base"/>
            <a:r>
              <a:rPr lang="en-US" b="0" i="1">
                <a:solidFill>
                  <a:srgbClr val="444444"/>
                </a:solidFill>
                <a:effectLst/>
                <a:latin typeface="Roboto" panose="02000000000000000000" pitchFamily="2" charset="0"/>
              </a:rPr>
              <a:t>Department of Electrical and Computer Engineering (ECE) was formerly known as Department of Electrical and Electronic Engineering (EEE), effective since February 2026.</a:t>
            </a:r>
            <a:endParaRPr lang="en-US" b="0" i="0">
              <a:solidFill>
                <a:srgbClr val="444444"/>
              </a:solidFill>
              <a:effectLst/>
              <a:latin typeface="Roboto" panose="02000000000000000000" pitchFamily="2" charset="0"/>
            </a:endParaRPr>
          </a:p>
          <a:p>
            <a:endParaRPr lang="en-HK"/>
          </a:p>
          <a:p>
            <a:r>
              <a:rPr lang="en-HK"/>
              <a:t>https://ece.hku.hk/about/</a:t>
            </a:r>
          </a:p>
        </p:txBody>
      </p:sp>
      <p:sp>
        <p:nvSpPr>
          <p:cNvPr id="4" name="灯片编号占位符 3"/>
          <p:cNvSpPr>
            <a:spLocks noGrp="1"/>
          </p:cNvSpPr>
          <p:nvPr>
            <p:ph type="sldNum" sz="quarter" idx="5"/>
          </p:nvPr>
        </p:nvSpPr>
        <p:spPr/>
        <p:txBody>
          <a:bodyPr/>
          <a:lstStyle/>
          <a:p>
            <a:fld id="{34BA847A-2D24-4848-B802-92D2BE4BDA4C}" type="slidenum">
              <a:rPr lang="en-HK" smtClean="0"/>
              <a:t>2</a:t>
            </a:fld>
            <a:endParaRPr lang="en-HK"/>
          </a:p>
        </p:txBody>
      </p:sp>
    </p:spTree>
    <p:extLst>
      <p:ext uri="{BB962C8B-B14F-4D97-AF65-F5344CB8AC3E}">
        <p14:creationId xmlns:p14="http://schemas.microsoft.com/office/powerpoint/2010/main" val="2600273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l" fontAlgn="base"/>
            <a:r>
              <a:rPr lang="en-US" b="0" i="0">
                <a:solidFill>
                  <a:srgbClr val="2B2B2B"/>
                </a:solidFill>
                <a:effectLst/>
                <a:latin typeface="Roboto" panose="02000000000000000000" pitchFamily="2" charset="0"/>
              </a:rPr>
              <a:t>Our department is home to over 60 faculty members, over 430 undergraduate students, 700 MSc students, and 350 research postgraduate students pursuing MPhil and PhD degrees. Our faculty members are engaged in cutting-edge research across a broad range of fields, including neuromorphic computing, power electronics, photonics, 6G communications, biomedical engineering (BME), and computer vision.</a:t>
            </a:r>
          </a:p>
          <a:p>
            <a:pPr algn="l" fontAlgn="base"/>
            <a:r>
              <a:rPr lang="en-US" b="0" i="0">
                <a:solidFill>
                  <a:srgbClr val="2B2B2B"/>
                </a:solidFill>
                <a:effectLst/>
                <a:latin typeface="Roboto" panose="02000000000000000000" pitchFamily="2" charset="0"/>
              </a:rPr>
              <a:t>We take great pride in our global recognition. In the QS Subject Ranking 2025, we are ranked 38th in Electrical and Electronic Engineering and 21st in Computer Science and Information Systems. Our faculty achievements include 4 Clarivate Highly Cited Researchers (2024), 2 members of the Hong Kong Academy of Engineering, 1 Fellow of the National Academy of Inventors, 19 Fellows of the IEEE, and 5 top 1% researchers by Clarivate.</a:t>
            </a:r>
          </a:p>
          <a:p>
            <a:endParaRPr lang="en-HK"/>
          </a:p>
          <a:p>
            <a:r>
              <a:rPr lang="en-HK"/>
              <a:t>https://ece.hku.hk/about/</a:t>
            </a:r>
          </a:p>
        </p:txBody>
      </p:sp>
      <p:sp>
        <p:nvSpPr>
          <p:cNvPr id="4" name="灯片编号占位符 3"/>
          <p:cNvSpPr>
            <a:spLocks noGrp="1"/>
          </p:cNvSpPr>
          <p:nvPr>
            <p:ph type="sldNum" sz="quarter" idx="5"/>
          </p:nvPr>
        </p:nvSpPr>
        <p:spPr/>
        <p:txBody>
          <a:bodyPr/>
          <a:lstStyle/>
          <a:p>
            <a:fld id="{34BA847A-2D24-4848-B802-92D2BE4BDA4C}" type="slidenum">
              <a:rPr lang="en-HK" smtClean="0"/>
              <a:t>3</a:t>
            </a:fld>
            <a:endParaRPr lang="en-HK"/>
          </a:p>
        </p:txBody>
      </p:sp>
    </p:spTree>
    <p:extLst>
      <p:ext uri="{BB962C8B-B14F-4D97-AF65-F5344CB8AC3E}">
        <p14:creationId xmlns:p14="http://schemas.microsoft.com/office/powerpoint/2010/main" val="42804348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HK"/>
              <a:t>https://ece.hku.hk/research/research-interests/</a:t>
            </a:r>
          </a:p>
        </p:txBody>
      </p:sp>
      <p:sp>
        <p:nvSpPr>
          <p:cNvPr id="4" name="灯片编号占位符 3"/>
          <p:cNvSpPr>
            <a:spLocks noGrp="1"/>
          </p:cNvSpPr>
          <p:nvPr>
            <p:ph type="sldNum" sz="quarter" idx="5"/>
          </p:nvPr>
        </p:nvSpPr>
        <p:spPr/>
        <p:txBody>
          <a:bodyPr/>
          <a:lstStyle/>
          <a:p>
            <a:fld id="{34BA847A-2D24-4848-B802-92D2BE4BDA4C}" type="slidenum">
              <a:rPr lang="en-HK" smtClean="0"/>
              <a:t>4</a:t>
            </a:fld>
            <a:endParaRPr lang="en-HK"/>
          </a:p>
        </p:txBody>
      </p:sp>
    </p:spTree>
    <p:extLst>
      <p:ext uri="{BB962C8B-B14F-4D97-AF65-F5344CB8AC3E}">
        <p14:creationId xmlns:p14="http://schemas.microsoft.com/office/powerpoint/2010/main" val="29985667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HK"/>
              <a:t>https://ece.hku.hk/research/research-interests/</a:t>
            </a:r>
          </a:p>
        </p:txBody>
      </p:sp>
      <p:sp>
        <p:nvSpPr>
          <p:cNvPr id="4" name="灯片编号占位符 3"/>
          <p:cNvSpPr>
            <a:spLocks noGrp="1"/>
          </p:cNvSpPr>
          <p:nvPr>
            <p:ph type="sldNum" sz="quarter" idx="5"/>
          </p:nvPr>
        </p:nvSpPr>
        <p:spPr/>
        <p:txBody>
          <a:bodyPr/>
          <a:lstStyle/>
          <a:p>
            <a:fld id="{34BA847A-2D24-4848-B802-92D2BE4BDA4C}" type="slidenum">
              <a:rPr lang="en-HK" smtClean="0"/>
              <a:t>5</a:t>
            </a:fld>
            <a:endParaRPr lang="en-HK"/>
          </a:p>
        </p:txBody>
      </p:sp>
    </p:spTree>
    <p:extLst>
      <p:ext uri="{BB962C8B-B14F-4D97-AF65-F5344CB8AC3E}">
        <p14:creationId xmlns:p14="http://schemas.microsoft.com/office/powerpoint/2010/main" val="3582001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HK"/>
              <a:t>https://ece.hku.hk/study/undergraduate/</a:t>
            </a:r>
          </a:p>
        </p:txBody>
      </p:sp>
      <p:sp>
        <p:nvSpPr>
          <p:cNvPr id="4" name="灯片编号占位符 3"/>
          <p:cNvSpPr>
            <a:spLocks noGrp="1"/>
          </p:cNvSpPr>
          <p:nvPr>
            <p:ph type="sldNum" sz="quarter" idx="5"/>
          </p:nvPr>
        </p:nvSpPr>
        <p:spPr/>
        <p:txBody>
          <a:bodyPr/>
          <a:lstStyle/>
          <a:p>
            <a:fld id="{34BA847A-2D24-4848-B802-92D2BE4BDA4C}" type="slidenum">
              <a:rPr lang="en-HK" smtClean="0"/>
              <a:t>6</a:t>
            </a:fld>
            <a:endParaRPr lang="en-HK"/>
          </a:p>
        </p:txBody>
      </p:sp>
    </p:spTree>
    <p:extLst>
      <p:ext uri="{BB962C8B-B14F-4D97-AF65-F5344CB8AC3E}">
        <p14:creationId xmlns:p14="http://schemas.microsoft.com/office/powerpoint/2010/main" val="4118535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HK"/>
          </a:p>
        </p:txBody>
      </p:sp>
      <p:sp>
        <p:nvSpPr>
          <p:cNvPr id="4" name="Slide Number Placeholder 3"/>
          <p:cNvSpPr>
            <a:spLocks noGrp="1"/>
          </p:cNvSpPr>
          <p:nvPr>
            <p:ph type="sldNum" sz="quarter" idx="5"/>
          </p:nvPr>
        </p:nvSpPr>
        <p:spPr/>
        <p:txBody>
          <a:bodyPr/>
          <a:lstStyle/>
          <a:p>
            <a:fld id="{34BA847A-2D24-4848-B802-92D2BE4BDA4C}" type="slidenum">
              <a:rPr lang="en-HK" smtClean="0"/>
              <a:t>9</a:t>
            </a:fld>
            <a:endParaRPr lang="en-HK"/>
          </a:p>
        </p:txBody>
      </p:sp>
    </p:spTree>
    <p:extLst>
      <p:ext uri="{BB962C8B-B14F-4D97-AF65-F5344CB8AC3E}">
        <p14:creationId xmlns:p14="http://schemas.microsoft.com/office/powerpoint/2010/main" val="13306574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4BA847A-2D24-4848-B802-92D2BE4BDA4C}" type="slidenum">
              <a:rPr lang="en-HK" smtClean="0"/>
              <a:t>10</a:t>
            </a:fld>
            <a:endParaRPr lang="en-HK"/>
          </a:p>
        </p:txBody>
      </p:sp>
    </p:spTree>
    <p:extLst>
      <p:ext uri="{BB962C8B-B14F-4D97-AF65-F5344CB8AC3E}">
        <p14:creationId xmlns:p14="http://schemas.microsoft.com/office/powerpoint/2010/main" val="39276933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jpeg"/><Relationship Id="rId3" Type="http://schemas.openxmlformats.org/officeDocument/2006/relationships/image" Target="../media/image7.png"/><Relationship Id="rId7" Type="http://schemas.openxmlformats.org/officeDocument/2006/relationships/image" Target="../media/image52.jpeg"/><Relationship Id="rId12" Type="http://schemas.openxmlformats.org/officeDocument/2006/relationships/image" Target="../media/image57.jpeg"/><Relationship Id="rId2" Type="http://schemas.openxmlformats.org/officeDocument/2006/relationships/notesSlide" Target="../notesSlides/notesSlide8.xml"/><Relationship Id="rId16" Type="http://schemas.openxmlformats.org/officeDocument/2006/relationships/image" Target="../media/image6.emf"/><Relationship Id="rId1" Type="http://schemas.openxmlformats.org/officeDocument/2006/relationships/slideLayout" Target="../slideLayouts/slideLayout7.xml"/><Relationship Id="rId6" Type="http://schemas.openxmlformats.org/officeDocument/2006/relationships/image" Target="../media/image51.png"/><Relationship Id="rId11" Type="http://schemas.openxmlformats.org/officeDocument/2006/relationships/image" Target="../media/image56.jpeg"/><Relationship Id="rId5" Type="http://schemas.openxmlformats.org/officeDocument/2006/relationships/image" Target="../media/image50.jpeg"/><Relationship Id="rId15" Type="http://schemas.openxmlformats.org/officeDocument/2006/relationships/image" Target="../media/image60.jpeg"/><Relationship Id="rId10" Type="http://schemas.openxmlformats.org/officeDocument/2006/relationships/image" Target="../media/image55.jpeg"/><Relationship Id="rId4" Type="http://schemas.openxmlformats.org/officeDocument/2006/relationships/image" Target="../media/image49.jpeg"/><Relationship Id="rId9" Type="http://schemas.openxmlformats.org/officeDocument/2006/relationships/image" Target="../media/image54.jpeg"/><Relationship Id="rId14" Type="http://schemas.openxmlformats.org/officeDocument/2006/relationships/image" Target="../media/image59.jpeg"/></Relationships>
</file>

<file path=ppt/slides/_rels/slide1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62.jpeg"/><Relationship Id="rId4" Type="http://schemas.openxmlformats.org/officeDocument/2006/relationships/image" Target="../media/image6.emf"/></Relationships>
</file>

<file path=ppt/slides/_rels/slide1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64.jpeg"/><Relationship Id="rId4" Type="http://schemas.openxmlformats.org/officeDocument/2006/relationships/image" Target="../media/image6.emf"/></Relationships>
</file>

<file path=ppt/slides/_rels/slide13.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68.png"/><Relationship Id="rId5" Type="http://schemas.openxmlformats.org/officeDocument/2006/relationships/image" Target="../media/image67.png"/><Relationship Id="rId10" Type="http://schemas.openxmlformats.org/officeDocument/2006/relationships/image" Target="../media/image6.emf"/><Relationship Id="rId4" Type="http://schemas.openxmlformats.org/officeDocument/2006/relationships/image" Target="../media/image66.png"/><Relationship Id="rId9" Type="http://schemas.openxmlformats.org/officeDocument/2006/relationships/image" Target="../media/image71.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6.emf"/><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3.sv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emf"/><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image" Target="../media/image7.png"/><Relationship Id="rId7"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gif"/><Relationship Id="rId4" Type="http://schemas.openxmlformats.org/officeDocument/2006/relationships/image" Target="../media/image6.emf"/></Relationships>
</file>

<file path=ppt/slides/_rels/slide6.xml.rels><?xml version="1.0" encoding="UTF-8" standalone="yes"?>
<Relationships xmlns="http://schemas.openxmlformats.org/package/2006/relationships"><Relationship Id="rId8" Type="http://schemas.openxmlformats.org/officeDocument/2006/relationships/image" Target="../media/image20.jpeg"/><Relationship Id="rId13" Type="http://schemas.openxmlformats.org/officeDocument/2006/relationships/image" Target="../media/image25.svg"/><Relationship Id="rId18" Type="http://schemas.openxmlformats.org/officeDocument/2006/relationships/image" Target="../media/image6.emf"/><Relationship Id="rId3" Type="http://schemas.openxmlformats.org/officeDocument/2006/relationships/image" Target="../media/image7.png"/><Relationship Id="rId7" Type="http://schemas.openxmlformats.org/officeDocument/2006/relationships/image" Target="../media/image19.png"/><Relationship Id="rId12" Type="http://schemas.openxmlformats.org/officeDocument/2006/relationships/image" Target="../media/image24.png"/><Relationship Id="rId17" Type="http://schemas.openxmlformats.org/officeDocument/2006/relationships/image" Target="../media/image29.svg"/><Relationship Id="rId2" Type="http://schemas.openxmlformats.org/officeDocument/2006/relationships/notesSlide" Target="../notesSlides/notesSlide6.xml"/><Relationship Id="rId16"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18.jpeg"/><Relationship Id="rId11" Type="http://schemas.openxmlformats.org/officeDocument/2006/relationships/image" Target="../media/image23.jpeg"/><Relationship Id="rId5" Type="http://schemas.openxmlformats.org/officeDocument/2006/relationships/image" Target="../media/image17.svg"/><Relationship Id="rId15" Type="http://schemas.openxmlformats.org/officeDocument/2006/relationships/image" Target="../media/image27.svg"/><Relationship Id="rId10" Type="http://schemas.openxmlformats.org/officeDocument/2006/relationships/image" Target="../media/image22.jpeg"/><Relationship Id="rId4" Type="http://schemas.openxmlformats.org/officeDocument/2006/relationships/image" Target="../media/image16.png"/><Relationship Id="rId9" Type="http://schemas.openxmlformats.org/officeDocument/2006/relationships/image" Target="../media/image21.jpeg"/><Relationship Id="rId1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6.emf"/></Relationships>
</file>

<file path=ppt/slides/_rels/slide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jpeg"/><Relationship Id="rId18" Type="http://schemas.openxmlformats.org/officeDocument/2006/relationships/image" Target="../media/image46.jpeg"/><Relationship Id="rId3" Type="http://schemas.openxmlformats.org/officeDocument/2006/relationships/image" Target="../media/image7.png"/><Relationship Id="rId21" Type="http://schemas.openxmlformats.org/officeDocument/2006/relationships/image" Target="../media/image6.emf"/><Relationship Id="rId7" Type="http://schemas.openxmlformats.org/officeDocument/2006/relationships/image" Target="../media/image35.jpeg"/><Relationship Id="rId12" Type="http://schemas.openxmlformats.org/officeDocument/2006/relationships/image" Target="../media/image40.jpeg"/><Relationship Id="rId17" Type="http://schemas.openxmlformats.org/officeDocument/2006/relationships/image" Target="../media/image45.jpeg"/><Relationship Id="rId2" Type="http://schemas.openxmlformats.org/officeDocument/2006/relationships/notesSlide" Target="../notesSlides/notesSlide7.xml"/><Relationship Id="rId16" Type="http://schemas.openxmlformats.org/officeDocument/2006/relationships/image" Target="../media/image44.jpeg"/><Relationship Id="rId20" Type="http://schemas.openxmlformats.org/officeDocument/2006/relationships/image" Target="../media/image48.jpeg"/><Relationship Id="rId1" Type="http://schemas.openxmlformats.org/officeDocument/2006/relationships/slideLayout" Target="../slideLayouts/slideLayout7.xml"/><Relationship Id="rId6" Type="http://schemas.openxmlformats.org/officeDocument/2006/relationships/image" Target="../media/image34.jpeg"/><Relationship Id="rId11" Type="http://schemas.openxmlformats.org/officeDocument/2006/relationships/image" Target="../media/image39.jpeg"/><Relationship Id="rId5" Type="http://schemas.openxmlformats.org/officeDocument/2006/relationships/image" Target="../media/image33.jpeg"/><Relationship Id="rId15" Type="http://schemas.openxmlformats.org/officeDocument/2006/relationships/image" Target="../media/image43.jpeg"/><Relationship Id="rId10" Type="http://schemas.openxmlformats.org/officeDocument/2006/relationships/image" Target="../media/image38.jpeg"/><Relationship Id="rId19" Type="http://schemas.openxmlformats.org/officeDocument/2006/relationships/image" Target="../media/image47.jpeg"/><Relationship Id="rId4" Type="http://schemas.openxmlformats.org/officeDocument/2006/relationships/image" Target="../media/image32.jpeg"/><Relationship Id="rId9" Type="http://schemas.openxmlformats.org/officeDocument/2006/relationships/image" Target="../media/image37.jpeg"/><Relationship Id="rId14" Type="http://schemas.openxmlformats.org/officeDocument/2006/relationships/image" Target="../media/image4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US"/>
          </a:p>
        </p:txBody>
      </p:sp>
      <p:sp>
        <p:nvSpPr>
          <p:cNvPr id="3" name="Freeform 3"/>
          <p:cNvSpPr/>
          <p:nvPr/>
        </p:nvSpPr>
        <p:spPr>
          <a:xfrm rot="-5400000" flipV="1">
            <a:off x="-2242220" y="2459610"/>
            <a:ext cx="10636474" cy="9534546"/>
          </a:xfrm>
          <a:custGeom>
            <a:avLst/>
            <a:gdLst/>
            <a:ahLst/>
            <a:cxnLst/>
            <a:rect l="l" t="t" r="r" b="b"/>
            <a:pathLst>
              <a:path w="9793550" h="8136808">
                <a:moveTo>
                  <a:pt x="0" y="8136808"/>
                </a:moveTo>
                <a:lnTo>
                  <a:pt x="9793550" y="8136808"/>
                </a:lnTo>
                <a:lnTo>
                  <a:pt x="9793550" y="0"/>
                </a:lnTo>
                <a:lnTo>
                  <a:pt x="0" y="0"/>
                </a:lnTo>
                <a:lnTo>
                  <a:pt x="0" y="8136808"/>
                </a:lnTo>
                <a:close/>
              </a:path>
            </a:pathLst>
          </a:custGeom>
          <a:blipFill>
            <a:blip r:embed="rId4">
              <a:alphaModFix amt="34000"/>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5" name="Group 5"/>
          <p:cNvGrpSpPr/>
          <p:nvPr/>
        </p:nvGrpSpPr>
        <p:grpSpPr>
          <a:xfrm>
            <a:off x="-1219200" y="1924975"/>
            <a:ext cx="15992741" cy="2891449"/>
            <a:chOff x="0" y="-38100"/>
            <a:chExt cx="4356780" cy="802117"/>
          </a:xfrm>
        </p:grpSpPr>
        <p:sp>
          <p:nvSpPr>
            <p:cNvPr id="6" name="Freeform 6"/>
            <p:cNvSpPr/>
            <p:nvPr/>
          </p:nvSpPr>
          <p:spPr>
            <a:xfrm>
              <a:off x="161658" y="-1793"/>
              <a:ext cx="4195122" cy="764017"/>
            </a:xfrm>
            <a:custGeom>
              <a:avLst/>
              <a:gdLst/>
              <a:ahLst/>
              <a:cxnLst/>
              <a:rect l="l" t="t" r="r" b="b"/>
              <a:pathLst>
                <a:path w="4195122" h="764017">
                  <a:moveTo>
                    <a:pt x="0" y="0"/>
                  </a:moveTo>
                  <a:lnTo>
                    <a:pt x="4195122" y="0"/>
                  </a:lnTo>
                  <a:lnTo>
                    <a:pt x="4195122" y="764017"/>
                  </a:lnTo>
                  <a:lnTo>
                    <a:pt x="0" y="764017"/>
                  </a:lnTo>
                  <a:close/>
                </a:path>
              </a:pathLst>
            </a:custGeom>
            <a:gradFill rotWithShape="1">
              <a:gsLst>
                <a:gs pos="0">
                  <a:srgbClr val="FFA100">
                    <a:alpha val="100000"/>
                  </a:srgbClr>
                </a:gs>
                <a:gs pos="33333">
                  <a:srgbClr val="FFBF42">
                    <a:alpha val="100000"/>
                  </a:srgbClr>
                </a:gs>
                <a:gs pos="66667">
                  <a:srgbClr val="FFFFFF">
                    <a:alpha val="0"/>
                  </a:srgbClr>
                </a:gs>
                <a:gs pos="100000">
                  <a:srgbClr val="721839">
                    <a:alpha val="0"/>
                  </a:srgbClr>
                </a:gs>
              </a:gsLst>
              <a:lin ang="0"/>
            </a:gradFill>
          </p:spPr>
          <p:txBody>
            <a:bodyPr/>
            <a:lstStyle/>
            <a:p>
              <a:endParaRPr lang="en-US"/>
            </a:p>
          </p:txBody>
        </p:sp>
        <p:sp>
          <p:nvSpPr>
            <p:cNvPr id="7" name="TextBox 7"/>
            <p:cNvSpPr txBox="1"/>
            <p:nvPr/>
          </p:nvSpPr>
          <p:spPr>
            <a:xfrm>
              <a:off x="0" y="-38100"/>
              <a:ext cx="4195122" cy="802117"/>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a:off x="8577693" y="2003334"/>
            <a:ext cx="12204330" cy="8278540"/>
            <a:chOff x="0" y="0"/>
            <a:chExt cx="8876339" cy="6021070"/>
          </a:xfrm>
        </p:grpSpPr>
        <p:sp>
          <p:nvSpPr>
            <p:cNvPr id="10" name="Freeform 10"/>
            <p:cNvSpPr/>
            <p:nvPr/>
          </p:nvSpPr>
          <p:spPr>
            <a:xfrm>
              <a:off x="0" y="0"/>
              <a:ext cx="8876339" cy="6021070"/>
            </a:xfrm>
            <a:custGeom>
              <a:avLst/>
              <a:gdLst/>
              <a:ahLst/>
              <a:cxnLst/>
              <a:rect l="l" t="t" r="r" b="b"/>
              <a:pathLst>
                <a:path w="8876339" h="6021070">
                  <a:moveTo>
                    <a:pt x="0" y="6021070"/>
                  </a:moveTo>
                  <a:lnTo>
                    <a:pt x="1031472" y="0"/>
                  </a:lnTo>
                  <a:lnTo>
                    <a:pt x="8876339" y="0"/>
                  </a:lnTo>
                  <a:lnTo>
                    <a:pt x="7844867" y="6021070"/>
                  </a:ln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en-US"/>
            </a:p>
          </p:txBody>
        </p:sp>
      </p:grpSp>
      <p:sp>
        <p:nvSpPr>
          <p:cNvPr id="11" name="Freeform 11"/>
          <p:cNvSpPr/>
          <p:nvPr/>
        </p:nvSpPr>
        <p:spPr>
          <a:xfrm>
            <a:off x="258610" y="4754856"/>
            <a:ext cx="10820400" cy="2526963"/>
          </a:xfrm>
          <a:custGeom>
            <a:avLst/>
            <a:gdLst/>
            <a:ahLst/>
            <a:cxnLst/>
            <a:rect l="l" t="t" r="r" b="b"/>
            <a:pathLst>
              <a:path w="12941172" h="2579820">
                <a:moveTo>
                  <a:pt x="0" y="0"/>
                </a:moveTo>
                <a:lnTo>
                  <a:pt x="12941172" y="0"/>
                </a:lnTo>
                <a:lnTo>
                  <a:pt x="12941172" y="2579820"/>
                </a:lnTo>
                <a:lnTo>
                  <a:pt x="0" y="2579820"/>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endParaRPr lang="en-US"/>
          </a:p>
        </p:txBody>
      </p:sp>
      <p:sp>
        <p:nvSpPr>
          <p:cNvPr id="12" name="TextBox 12"/>
          <p:cNvSpPr txBox="1"/>
          <p:nvPr/>
        </p:nvSpPr>
        <p:spPr>
          <a:xfrm>
            <a:off x="1168729" y="2044173"/>
            <a:ext cx="7264058" cy="3086100"/>
          </a:xfrm>
          <a:prstGeom prst="rect">
            <a:avLst/>
          </a:prstGeom>
        </p:spPr>
        <p:txBody>
          <a:bodyPr lIns="0" tIns="0" rIns="0" bIns="0" rtlCol="0" anchor="t">
            <a:spAutoFit/>
          </a:bodyPr>
          <a:lstStyle/>
          <a:p>
            <a:pPr algn="l">
              <a:lnSpc>
                <a:spcPts val="25199"/>
              </a:lnSpc>
              <a:spcBef>
                <a:spcPct val="0"/>
              </a:spcBef>
            </a:pPr>
            <a:r>
              <a:rPr lang="en-US" sz="18000">
                <a:solidFill>
                  <a:srgbClr val="FFFFFF"/>
                </a:solidFill>
                <a:latin typeface="Anton"/>
                <a:ea typeface="Anton"/>
                <a:cs typeface="Anton"/>
                <a:sym typeface="Anton"/>
              </a:rPr>
              <a:t>DREAMS</a:t>
            </a:r>
          </a:p>
        </p:txBody>
      </p:sp>
      <p:sp>
        <p:nvSpPr>
          <p:cNvPr id="15" name="TextBox 14">
            <a:extLst>
              <a:ext uri="{FF2B5EF4-FFF2-40B4-BE49-F238E27FC236}">
                <a16:creationId xmlns:a16="http://schemas.microsoft.com/office/drawing/2014/main" id="{28C41DA0-C9B7-250C-8185-93D672BFAD32}"/>
              </a:ext>
            </a:extLst>
          </p:cNvPr>
          <p:cNvSpPr txBox="1"/>
          <p:nvPr/>
        </p:nvSpPr>
        <p:spPr>
          <a:xfrm>
            <a:off x="1047750" y="7958957"/>
            <a:ext cx="8486797" cy="343427"/>
          </a:xfrm>
          <a:prstGeom prst="rect">
            <a:avLst/>
          </a:prstGeom>
        </p:spPr>
        <p:txBody>
          <a:bodyPr wrap="square" lIns="0" tIns="0" rIns="0" bIns="0" rtlCol="0" anchor="t">
            <a:spAutoFit/>
          </a:bodyPr>
          <a:lstStyle/>
          <a:p>
            <a:pPr>
              <a:lnSpc>
                <a:spcPts val="2851"/>
              </a:lnSpc>
              <a:spcBef>
                <a:spcPct val="0"/>
              </a:spcBef>
            </a:pPr>
            <a:r>
              <a:rPr lang="en-US" sz="2036">
                <a:solidFill>
                  <a:srgbClr val="FFFFFF"/>
                </a:solidFill>
                <a:latin typeface="Montserrat"/>
                <a:ea typeface="Montserrat"/>
                <a:cs typeface="Montserrat"/>
                <a:sym typeface="Montserrat"/>
              </a:rPr>
              <a:t>Department of Electrical and Computer Engineering</a:t>
            </a:r>
          </a:p>
        </p:txBody>
      </p:sp>
      <p:pic>
        <p:nvPicPr>
          <p:cNvPr id="13" name="Picture 12">
            <a:extLst>
              <a:ext uri="{FF2B5EF4-FFF2-40B4-BE49-F238E27FC236}">
                <a16:creationId xmlns:a16="http://schemas.microsoft.com/office/drawing/2014/main" id="{C8E2D0FD-24B2-813C-579B-91278D97A240}"/>
              </a:ext>
            </a:extLst>
          </p:cNvPr>
          <p:cNvPicPr>
            <a:picLocks noChangeAspect="1"/>
          </p:cNvPicPr>
          <p:nvPr/>
        </p:nvPicPr>
        <p:blipFill>
          <a:blip r:embed="rId8">
            <a:lum bright="100000" contrast="-70000"/>
          </a:blip>
          <a:stretch>
            <a:fillRect/>
          </a:stretch>
        </p:blipFill>
        <p:spPr>
          <a:xfrm>
            <a:off x="761975" y="430026"/>
            <a:ext cx="6311900" cy="12192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3" cstate="hqprint">
              <a:extLst>
                <a:ext uri="{28A0092B-C50C-407E-A947-70E740481C1C}">
                  <a14:useLocalDpi xmlns:a14="http://schemas.microsoft.com/office/drawing/2010/main"/>
                </a:ext>
              </a:extLst>
            </a:blip>
            <a:stretch>
              <a:fillRect/>
            </a:stretch>
          </a:blipFill>
        </p:spPr>
        <p:txBody>
          <a:bodyPr/>
          <a:lstStyle/>
          <a:p>
            <a:endParaRPr lang="en-GB"/>
          </a:p>
        </p:txBody>
      </p:sp>
      <p:grpSp>
        <p:nvGrpSpPr>
          <p:cNvPr id="3" name="Group 3"/>
          <p:cNvGrpSpPr/>
          <p:nvPr/>
        </p:nvGrpSpPr>
        <p:grpSpPr>
          <a:xfrm>
            <a:off x="-1856497" y="426262"/>
            <a:ext cx="15928354" cy="812870"/>
            <a:chOff x="0" y="0"/>
            <a:chExt cx="4195122" cy="214089"/>
          </a:xfrm>
        </p:grpSpPr>
        <p:sp>
          <p:nvSpPr>
            <p:cNvPr id="4" name="Freeform 4"/>
            <p:cNvSpPr/>
            <p:nvPr/>
          </p:nvSpPr>
          <p:spPr>
            <a:xfrm>
              <a:off x="0" y="0"/>
              <a:ext cx="4195122" cy="214089"/>
            </a:xfrm>
            <a:custGeom>
              <a:avLst/>
              <a:gdLst/>
              <a:ahLst/>
              <a:cxnLst/>
              <a:rect l="l" t="t" r="r" b="b"/>
              <a:pathLst>
                <a:path w="4195122" h="214089">
                  <a:moveTo>
                    <a:pt x="0" y="0"/>
                  </a:moveTo>
                  <a:lnTo>
                    <a:pt x="4195122" y="0"/>
                  </a:lnTo>
                  <a:lnTo>
                    <a:pt x="4195122" y="214089"/>
                  </a:lnTo>
                  <a:lnTo>
                    <a:pt x="0" y="214089"/>
                  </a:lnTo>
                  <a:close/>
                </a:path>
              </a:pathLst>
            </a:custGeom>
            <a:gradFill rotWithShape="1">
              <a:gsLst>
                <a:gs pos="0">
                  <a:srgbClr val="FFA100">
                    <a:alpha val="100000"/>
                  </a:srgbClr>
                </a:gs>
                <a:gs pos="33333">
                  <a:srgbClr val="FFBF42">
                    <a:alpha val="100000"/>
                  </a:srgbClr>
                </a:gs>
                <a:gs pos="66667">
                  <a:srgbClr val="FFFFFF">
                    <a:alpha val="0"/>
                  </a:srgbClr>
                </a:gs>
                <a:gs pos="100000">
                  <a:srgbClr val="721839">
                    <a:alpha val="0"/>
                  </a:srgbClr>
                </a:gs>
              </a:gsLst>
              <a:lin ang="0"/>
            </a:gradFill>
          </p:spPr>
          <p:txBody>
            <a:bodyPr/>
            <a:lstStyle/>
            <a:p>
              <a:endParaRPr lang="en-US"/>
            </a:p>
          </p:txBody>
        </p:sp>
        <p:sp>
          <p:nvSpPr>
            <p:cNvPr id="5" name="TextBox 5"/>
            <p:cNvSpPr txBox="1"/>
            <p:nvPr/>
          </p:nvSpPr>
          <p:spPr>
            <a:xfrm>
              <a:off x="0" y="-38100"/>
              <a:ext cx="4195122" cy="252189"/>
            </a:xfrm>
            <a:prstGeom prst="rect">
              <a:avLst/>
            </a:prstGeom>
          </p:spPr>
          <p:txBody>
            <a:bodyPr lIns="50800" tIns="50800" rIns="50800" bIns="50800" rtlCol="0" anchor="ctr"/>
            <a:lstStyle/>
            <a:p>
              <a:pPr algn="ctr">
                <a:lnSpc>
                  <a:spcPts val="2659"/>
                </a:lnSpc>
                <a:spcBef>
                  <a:spcPct val="0"/>
                </a:spcBef>
              </a:pPr>
              <a:endParaRPr/>
            </a:p>
          </p:txBody>
        </p:sp>
      </p:grpSp>
      <p:sp>
        <p:nvSpPr>
          <p:cNvPr id="7" name="TextBox 7"/>
          <p:cNvSpPr txBox="1"/>
          <p:nvPr/>
        </p:nvSpPr>
        <p:spPr>
          <a:xfrm>
            <a:off x="723674" y="664626"/>
            <a:ext cx="11056072" cy="1490216"/>
          </a:xfrm>
          <a:prstGeom prst="rect">
            <a:avLst/>
          </a:prstGeom>
        </p:spPr>
        <p:txBody>
          <a:bodyPr lIns="0" tIns="0" rIns="0" bIns="0" rtlCol="0" anchor="t">
            <a:spAutoFit/>
          </a:bodyPr>
          <a:lstStyle/>
          <a:p>
            <a:pPr algn="l">
              <a:lnSpc>
                <a:spcPts val="12206"/>
              </a:lnSpc>
            </a:pPr>
            <a:r>
              <a:rPr lang="en-US" sz="9600">
                <a:solidFill>
                  <a:srgbClr val="FFFFFF"/>
                </a:solidFill>
                <a:latin typeface="Anton"/>
                <a:ea typeface="Anton"/>
                <a:cs typeface="Anton"/>
                <a:sym typeface="Anton"/>
              </a:rPr>
              <a:t>Industry Collaboration　</a:t>
            </a:r>
          </a:p>
        </p:txBody>
      </p:sp>
      <p:pic>
        <p:nvPicPr>
          <p:cNvPr id="12" name="Picture 11">
            <a:extLst>
              <a:ext uri="{FF2B5EF4-FFF2-40B4-BE49-F238E27FC236}">
                <a16:creationId xmlns:a16="http://schemas.microsoft.com/office/drawing/2014/main" id="{55F885A2-544F-4E52-892E-F6269710D82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a:fillRect/>
          </a:stretch>
        </p:blipFill>
        <p:spPr>
          <a:xfrm rot="456089">
            <a:off x="5567732" y="2320544"/>
            <a:ext cx="3971755" cy="26657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a:extLst>
              <a:ext uri="{FF2B5EF4-FFF2-40B4-BE49-F238E27FC236}">
                <a16:creationId xmlns:a16="http://schemas.microsoft.com/office/drawing/2014/main" id="{971CF6F7-17BC-4AB3-8233-03F2C5D0065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rot="21273727">
            <a:off x="1030566" y="2143139"/>
            <a:ext cx="4515794" cy="20171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14">
            <a:extLst>
              <a:ext uri="{FF2B5EF4-FFF2-40B4-BE49-F238E27FC236}">
                <a16:creationId xmlns:a16="http://schemas.microsoft.com/office/drawing/2014/main" id="{41DB5577-E72A-4474-B198-0840E269125D}"/>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387663">
            <a:off x="1052750" y="4394426"/>
            <a:ext cx="5773697" cy="30205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Picture 2" descr="“student visit hk science park”的图片搜索结果">
            <a:extLst>
              <a:ext uri="{FF2B5EF4-FFF2-40B4-BE49-F238E27FC236}">
                <a16:creationId xmlns:a16="http://schemas.microsoft.com/office/drawing/2014/main" id="{0552ABAB-72E9-4AA5-8F08-2E94929F85E0}"/>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553609" y="3653411"/>
            <a:ext cx="3554312" cy="26657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Picture 4" descr="https://www.eee.hku.hk/2015/wordpress/wp-content/uploads/2018/04/Microsoft_internship_job_hack_award_02.png">
            <a:extLst>
              <a:ext uri="{FF2B5EF4-FFF2-40B4-BE49-F238E27FC236}">
                <a16:creationId xmlns:a16="http://schemas.microsoft.com/office/drawing/2014/main" id="{9D3E3974-0706-4C89-8467-A33356E6D1B2}"/>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rot="574837">
            <a:off x="10642305" y="2107041"/>
            <a:ext cx="4120483" cy="30927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Picture 6">
            <a:extLst>
              <a:ext uri="{FF2B5EF4-FFF2-40B4-BE49-F238E27FC236}">
                <a16:creationId xmlns:a16="http://schemas.microsoft.com/office/drawing/2014/main" id="{219B6681-E56D-4973-83BA-7A913305C9C5}"/>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rot="21256125">
            <a:off x="6117849" y="6166315"/>
            <a:ext cx="4368168" cy="29027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a:extLst>
              <a:ext uri="{FF2B5EF4-FFF2-40B4-BE49-F238E27FC236}">
                <a16:creationId xmlns:a16="http://schemas.microsoft.com/office/drawing/2014/main" id="{FB37CC59-895F-F0C9-EE41-5E8A6AFE28DF}"/>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a:xfrm>
            <a:off x="1865681" y="7371798"/>
            <a:ext cx="4289481" cy="25624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a:extLst>
              <a:ext uri="{FF2B5EF4-FFF2-40B4-BE49-F238E27FC236}">
                <a16:creationId xmlns:a16="http://schemas.microsoft.com/office/drawing/2014/main" id="{E9A6EE8B-7409-546C-7EBF-D3F3800AC50C}"/>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rot="457266">
            <a:off x="14047568" y="3511032"/>
            <a:ext cx="3085543" cy="231415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2" descr="The MSc Class ELEC6098 Visited ByteDance Shenzhen and iDendron Qianhai on 28 Oct 2024">
            <a:extLst>
              <a:ext uri="{FF2B5EF4-FFF2-40B4-BE49-F238E27FC236}">
                <a16:creationId xmlns:a16="http://schemas.microsoft.com/office/drawing/2014/main" id="{BA6FF9AC-7F61-FAC8-71D6-CAFF85838254}"/>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rot="735824">
            <a:off x="14489585" y="1892801"/>
            <a:ext cx="3507766" cy="19957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 name="Picture 4" descr="Technical Visit to CLP Black Point Power Station">
            <a:extLst>
              <a:ext uri="{FF2B5EF4-FFF2-40B4-BE49-F238E27FC236}">
                <a16:creationId xmlns:a16="http://schemas.microsoft.com/office/drawing/2014/main" id="{859475B8-1580-4737-B98E-030F2E000221}"/>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rot="373918">
            <a:off x="13939506" y="5384636"/>
            <a:ext cx="3968707" cy="29758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 name="Picture 8">
            <a:extLst>
              <a:ext uri="{FF2B5EF4-FFF2-40B4-BE49-F238E27FC236}">
                <a16:creationId xmlns:a16="http://schemas.microsoft.com/office/drawing/2014/main" id="{38581FB6-F15A-409D-A10C-1E8C1BD77005}"/>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rot="21309294">
            <a:off x="10269093" y="7196912"/>
            <a:ext cx="4660783" cy="25477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a:extLst>
              <a:ext uri="{FF2B5EF4-FFF2-40B4-BE49-F238E27FC236}">
                <a16:creationId xmlns:a16="http://schemas.microsoft.com/office/drawing/2014/main" id="{6DB5D0C5-9884-46B5-2A67-C798A72ACB7A}"/>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rot="444162">
            <a:off x="10439320" y="4911428"/>
            <a:ext cx="3080901" cy="23125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12">
            <a:extLst>
              <a:ext uri="{FF2B5EF4-FFF2-40B4-BE49-F238E27FC236}">
                <a16:creationId xmlns:a16="http://schemas.microsoft.com/office/drawing/2014/main" id="{FEE7B514-B596-416E-BB0C-7BAFE36F6541}"/>
              </a:ext>
            </a:extLst>
          </p:cNvPr>
          <p:cNvPicPr>
            <a:picLocks noChangeAspect="1"/>
          </p:cNvPicPr>
          <p:nvPr/>
        </p:nvPicPr>
        <p:blipFill>
          <a:blip r:embed="rId16">
            <a:lum bright="100000" contrast="-70000"/>
          </a:blip>
          <a:stretch>
            <a:fillRect/>
          </a:stretch>
        </p:blipFill>
        <p:spPr>
          <a:xfrm>
            <a:off x="13530477" y="436476"/>
            <a:ext cx="4038625" cy="780097"/>
          </a:xfrm>
          <a:prstGeom prst="rect">
            <a:avLst/>
          </a:prstGeom>
        </p:spPr>
      </p:pic>
    </p:spTree>
    <p:extLst>
      <p:ext uri="{BB962C8B-B14F-4D97-AF65-F5344CB8AC3E}">
        <p14:creationId xmlns:p14="http://schemas.microsoft.com/office/powerpoint/2010/main" val="3796508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cstate="hqprint">
              <a:extLst>
                <a:ext uri="{28A0092B-C50C-407E-A947-70E740481C1C}">
                  <a14:useLocalDpi xmlns:a14="http://schemas.microsoft.com/office/drawing/2010/main"/>
                </a:ext>
              </a:extLst>
            </a:blip>
            <a:stretch>
              <a:fillRect/>
            </a:stretch>
          </a:blipFill>
        </p:spPr>
        <p:txBody>
          <a:bodyPr/>
          <a:lstStyle/>
          <a:p>
            <a:endParaRPr lang="en-GB"/>
          </a:p>
        </p:txBody>
      </p:sp>
      <p:grpSp>
        <p:nvGrpSpPr>
          <p:cNvPr id="3" name="Group 3"/>
          <p:cNvGrpSpPr/>
          <p:nvPr/>
        </p:nvGrpSpPr>
        <p:grpSpPr>
          <a:xfrm>
            <a:off x="-1856497" y="426262"/>
            <a:ext cx="15928354" cy="812870"/>
            <a:chOff x="0" y="0"/>
            <a:chExt cx="4195122" cy="214089"/>
          </a:xfrm>
        </p:grpSpPr>
        <p:sp>
          <p:nvSpPr>
            <p:cNvPr id="4" name="Freeform 4"/>
            <p:cNvSpPr/>
            <p:nvPr/>
          </p:nvSpPr>
          <p:spPr>
            <a:xfrm>
              <a:off x="0" y="0"/>
              <a:ext cx="4195122" cy="214089"/>
            </a:xfrm>
            <a:custGeom>
              <a:avLst/>
              <a:gdLst/>
              <a:ahLst/>
              <a:cxnLst/>
              <a:rect l="l" t="t" r="r" b="b"/>
              <a:pathLst>
                <a:path w="4195122" h="214089">
                  <a:moveTo>
                    <a:pt x="0" y="0"/>
                  </a:moveTo>
                  <a:lnTo>
                    <a:pt x="4195122" y="0"/>
                  </a:lnTo>
                  <a:lnTo>
                    <a:pt x="4195122" y="214089"/>
                  </a:lnTo>
                  <a:lnTo>
                    <a:pt x="0" y="214089"/>
                  </a:lnTo>
                  <a:close/>
                </a:path>
              </a:pathLst>
            </a:custGeom>
            <a:gradFill rotWithShape="1">
              <a:gsLst>
                <a:gs pos="0">
                  <a:srgbClr val="FFA100">
                    <a:alpha val="100000"/>
                  </a:srgbClr>
                </a:gs>
                <a:gs pos="33333">
                  <a:srgbClr val="FFBF42">
                    <a:alpha val="100000"/>
                  </a:srgbClr>
                </a:gs>
                <a:gs pos="66667">
                  <a:srgbClr val="FFFFFF">
                    <a:alpha val="0"/>
                  </a:srgbClr>
                </a:gs>
                <a:gs pos="100000">
                  <a:srgbClr val="721839">
                    <a:alpha val="0"/>
                  </a:srgbClr>
                </a:gs>
              </a:gsLst>
              <a:lin ang="0"/>
            </a:gradFill>
          </p:spPr>
          <p:txBody>
            <a:bodyPr/>
            <a:lstStyle/>
            <a:p>
              <a:endParaRPr lang="en-US"/>
            </a:p>
          </p:txBody>
        </p:sp>
        <p:sp>
          <p:nvSpPr>
            <p:cNvPr id="5" name="TextBox 5"/>
            <p:cNvSpPr txBox="1"/>
            <p:nvPr/>
          </p:nvSpPr>
          <p:spPr>
            <a:xfrm>
              <a:off x="0" y="-38100"/>
              <a:ext cx="4195122" cy="252189"/>
            </a:xfrm>
            <a:prstGeom prst="rect">
              <a:avLst/>
            </a:prstGeom>
          </p:spPr>
          <p:txBody>
            <a:bodyPr lIns="50800" tIns="50800" rIns="50800" bIns="50800" rtlCol="0" anchor="ctr"/>
            <a:lstStyle/>
            <a:p>
              <a:pPr algn="ctr">
                <a:lnSpc>
                  <a:spcPts val="2659"/>
                </a:lnSpc>
                <a:spcBef>
                  <a:spcPct val="0"/>
                </a:spcBef>
              </a:pPr>
              <a:endParaRPr/>
            </a:p>
          </p:txBody>
        </p:sp>
      </p:grpSp>
      <p:sp>
        <p:nvSpPr>
          <p:cNvPr id="7" name="TextBox 7"/>
          <p:cNvSpPr txBox="1"/>
          <p:nvPr/>
        </p:nvSpPr>
        <p:spPr>
          <a:xfrm>
            <a:off x="723674" y="664626"/>
            <a:ext cx="11056072" cy="1585199"/>
          </a:xfrm>
          <a:prstGeom prst="rect">
            <a:avLst/>
          </a:prstGeom>
        </p:spPr>
        <p:txBody>
          <a:bodyPr lIns="0" tIns="0" rIns="0" bIns="0" rtlCol="0" anchor="t">
            <a:spAutoFit/>
          </a:bodyPr>
          <a:lstStyle/>
          <a:p>
            <a:pPr algn="l">
              <a:lnSpc>
                <a:spcPts val="12206"/>
              </a:lnSpc>
            </a:pPr>
            <a:r>
              <a:rPr lang="en-US" sz="11198">
                <a:solidFill>
                  <a:srgbClr val="FFFFFF"/>
                </a:solidFill>
                <a:latin typeface="Anton"/>
                <a:ea typeface="Anton"/>
                <a:cs typeface="Anton"/>
                <a:sym typeface="Anton"/>
              </a:rPr>
              <a:t>ACTVITIES &amp; AWARDS　</a:t>
            </a:r>
          </a:p>
        </p:txBody>
      </p:sp>
      <p:sp>
        <p:nvSpPr>
          <p:cNvPr id="8" name="TextBox 7">
            <a:extLst>
              <a:ext uri="{FF2B5EF4-FFF2-40B4-BE49-F238E27FC236}">
                <a16:creationId xmlns:a16="http://schemas.microsoft.com/office/drawing/2014/main" id="{5CDD4CA1-FDAC-35D8-40D7-60A9203B9473}"/>
              </a:ext>
            </a:extLst>
          </p:cNvPr>
          <p:cNvSpPr txBox="1"/>
          <p:nvPr/>
        </p:nvSpPr>
        <p:spPr>
          <a:xfrm>
            <a:off x="533400" y="2696734"/>
            <a:ext cx="8013172" cy="1477328"/>
          </a:xfrm>
          <a:prstGeom prst="rect">
            <a:avLst/>
          </a:prstGeom>
          <a:noFill/>
        </p:spPr>
        <p:txBody>
          <a:bodyPr wrap="square" rtlCol="0">
            <a:spAutoFit/>
          </a:bodyPr>
          <a:lstStyle/>
          <a:p>
            <a:r>
              <a:rPr lang="en-HK" sz="3000">
                <a:solidFill>
                  <a:schemeClr val="bg1"/>
                </a:solidFill>
                <a:effectLst/>
                <a:latin typeface="Montserrat" panose="00000500000000000000" pitchFamily="2" charset="0"/>
                <a:ea typeface="Times New Roman" panose="02020603050405020304" pitchFamily="18" charset="0"/>
              </a:rPr>
              <a:t>Champion Award at IET YPEC 2025 for an Innovative One-Stop AI Elderly Monitoring System</a:t>
            </a:r>
            <a:endParaRPr lang="en-GB" sz="3000">
              <a:solidFill>
                <a:schemeClr val="bg1"/>
              </a:solidFill>
              <a:latin typeface="Montserrat" panose="00000500000000000000" pitchFamily="2" charset="0"/>
            </a:endParaRPr>
          </a:p>
        </p:txBody>
      </p:sp>
      <p:pic>
        <p:nvPicPr>
          <p:cNvPr id="10" name="Picture 9" descr="A group of men standing in front of a white backdrop&#10;&#10;AI-generated content may be incorrect.">
            <a:extLst>
              <a:ext uri="{FF2B5EF4-FFF2-40B4-BE49-F238E27FC236}">
                <a16:creationId xmlns:a16="http://schemas.microsoft.com/office/drawing/2014/main" id="{ED405042-1678-B6BE-7F48-4B75231AA74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3400" y="4446091"/>
            <a:ext cx="8013172" cy="4507409"/>
          </a:xfrm>
          <a:prstGeom prst="rect">
            <a:avLst/>
          </a:prstGeom>
        </p:spPr>
      </p:pic>
      <p:sp>
        <p:nvSpPr>
          <p:cNvPr id="11" name="TextBox 10">
            <a:extLst>
              <a:ext uri="{FF2B5EF4-FFF2-40B4-BE49-F238E27FC236}">
                <a16:creationId xmlns:a16="http://schemas.microsoft.com/office/drawing/2014/main" id="{E1142C2B-D8D4-2C1D-2CE9-FC7B667FCF4F}"/>
              </a:ext>
            </a:extLst>
          </p:cNvPr>
          <p:cNvSpPr txBox="1"/>
          <p:nvPr/>
        </p:nvSpPr>
        <p:spPr>
          <a:xfrm>
            <a:off x="9677400" y="2754866"/>
            <a:ext cx="7543800" cy="1477328"/>
          </a:xfrm>
          <a:prstGeom prst="rect">
            <a:avLst/>
          </a:prstGeom>
          <a:noFill/>
        </p:spPr>
        <p:txBody>
          <a:bodyPr wrap="square" rtlCol="0">
            <a:spAutoFit/>
          </a:bodyPr>
          <a:lstStyle/>
          <a:p>
            <a:r>
              <a:rPr lang="en-HK" sz="3000">
                <a:solidFill>
                  <a:schemeClr val="bg1"/>
                </a:solidFill>
                <a:effectLst/>
                <a:latin typeface="Montserrat" panose="00000500000000000000" pitchFamily="2" charset="0"/>
                <a:ea typeface="Times New Roman" panose="02020603050405020304" pitchFamily="18" charset="0"/>
              </a:rPr>
              <a:t>Best and Outstanding Awards at Poster Display Day for ELEC4848 Senior Design Project</a:t>
            </a:r>
            <a:endParaRPr lang="en-GB" sz="3000">
              <a:solidFill>
                <a:schemeClr val="bg1"/>
              </a:solidFill>
              <a:latin typeface="Montserrat" panose="00000500000000000000" pitchFamily="2" charset="0"/>
            </a:endParaRPr>
          </a:p>
        </p:txBody>
      </p:sp>
      <p:pic>
        <p:nvPicPr>
          <p:cNvPr id="9" name="Picture 8">
            <a:extLst>
              <a:ext uri="{FF2B5EF4-FFF2-40B4-BE49-F238E27FC236}">
                <a16:creationId xmlns:a16="http://schemas.microsoft.com/office/drawing/2014/main" id="{554D35E1-93A2-F58F-8E74-90A7CAD75787}"/>
              </a:ext>
            </a:extLst>
          </p:cNvPr>
          <p:cNvPicPr>
            <a:picLocks noChangeAspect="1"/>
          </p:cNvPicPr>
          <p:nvPr/>
        </p:nvPicPr>
        <p:blipFill>
          <a:blip r:embed="rId4">
            <a:lum bright="100000" contrast="-70000"/>
          </a:blip>
          <a:stretch>
            <a:fillRect/>
          </a:stretch>
        </p:blipFill>
        <p:spPr>
          <a:xfrm>
            <a:off x="13530477" y="436476"/>
            <a:ext cx="4038625" cy="780097"/>
          </a:xfrm>
          <a:prstGeom prst="rect">
            <a:avLst/>
          </a:prstGeom>
        </p:spPr>
      </p:pic>
      <p:pic>
        <p:nvPicPr>
          <p:cNvPr id="15" name="Picture 14">
            <a:extLst>
              <a:ext uri="{FF2B5EF4-FFF2-40B4-BE49-F238E27FC236}">
                <a16:creationId xmlns:a16="http://schemas.microsoft.com/office/drawing/2014/main" id="{3D6C27BC-E490-4A31-AE6E-F8A62131F5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41430" y="4446091"/>
            <a:ext cx="6031970" cy="452397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cstate="hqprint">
              <a:extLst>
                <a:ext uri="{28A0092B-C50C-407E-A947-70E740481C1C}">
                  <a14:useLocalDpi xmlns:a14="http://schemas.microsoft.com/office/drawing/2010/main"/>
                </a:ext>
              </a:extLst>
            </a:blip>
            <a:stretch>
              <a:fillRect/>
            </a:stretch>
          </a:blipFill>
        </p:spPr>
        <p:txBody>
          <a:bodyPr/>
          <a:lstStyle/>
          <a:p>
            <a:endParaRPr lang="en-US"/>
          </a:p>
        </p:txBody>
      </p:sp>
      <p:grpSp>
        <p:nvGrpSpPr>
          <p:cNvPr id="3" name="Group 3"/>
          <p:cNvGrpSpPr/>
          <p:nvPr/>
        </p:nvGrpSpPr>
        <p:grpSpPr>
          <a:xfrm>
            <a:off x="-1856497" y="426262"/>
            <a:ext cx="15928354" cy="812870"/>
            <a:chOff x="0" y="0"/>
            <a:chExt cx="4195122" cy="214089"/>
          </a:xfrm>
        </p:grpSpPr>
        <p:sp>
          <p:nvSpPr>
            <p:cNvPr id="4" name="Freeform 4"/>
            <p:cNvSpPr/>
            <p:nvPr/>
          </p:nvSpPr>
          <p:spPr>
            <a:xfrm>
              <a:off x="0" y="0"/>
              <a:ext cx="4195122" cy="214089"/>
            </a:xfrm>
            <a:custGeom>
              <a:avLst/>
              <a:gdLst/>
              <a:ahLst/>
              <a:cxnLst/>
              <a:rect l="l" t="t" r="r" b="b"/>
              <a:pathLst>
                <a:path w="4195122" h="214089">
                  <a:moveTo>
                    <a:pt x="0" y="0"/>
                  </a:moveTo>
                  <a:lnTo>
                    <a:pt x="4195122" y="0"/>
                  </a:lnTo>
                  <a:lnTo>
                    <a:pt x="4195122" y="214089"/>
                  </a:lnTo>
                  <a:lnTo>
                    <a:pt x="0" y="214089"/>
                  </a:lnTo>
                  <a:close/>
                </a:path>
              </a:pathLst>
            </a:custGeom>
            <a:gradFill rotWithShape="1">
              <a:gsLst>
                <a:gs pos="0">
                  <a:srgbClr val="FFA100">
                    <a:alpha val="100000"/>
                  </a:srgbClr>
                </a:gs>
                <a:gs pos="33333">
                  <a:srgbClr val="FFBF42">
                    <a:alpha val="100000"/>
                  </a:srgbClr>
                </a:gs>
                <a:gs pos="66667">
                  <a:srgbClr val="FFFFFF">
                    <a:alpha val="0"/>
                  </a:srgbClr>
                </a:gs>
                <a:gs pos="100000">
                  <a:srgbClr val="721839">
                    <a:alpha val="0"/>
                  </a:srgbClr>
                </a:gs>
              </a:gsLst>
              <a:lin ang="0"/>
            </a:gradFill>
          </p:spPr>
          <p:txBody>
            <a:bodyPr/>
            <a:lstStyle/>
            <a:p>
              <a:endParaRPr lang="en-US"/>
            </a:p>
          </p:txBody>
        </p:sp>
        <p:sp>
          <p:nvSpPr>
            <p:cNvPr id="5" name="TextBox 5"/>
            <p:cNvSpPr txBox="1"/>
            <p:nvPr/>
          </p:nvSpPr>
          <p:spPr>
            <a:xfrm>
              <a:off x="0" y="-38100"/>
              <a:ext cx="4195122" cy="252189"/>
            </a:xfrm>
            <a:prstGeom prst="rect">
              <a:avLst/>
            </a:prstGeom>
          </p:spPr>
          <p:txBody>
            <a:bodyPr lIns="50800" tIns="50800" rIns="50800" bIns="50800" rtlCol="0" anchor="ctr"/>
            <a:lstStyle/>
            <a:p>
              <a:pPr algn="ctr">
                <a:lnSpc>
                  <a:spcPts val="2659"/>
                </a:lnSpc>
                <a:spcBef>
                  <a:spcPct val="0"/>
                </a:spcBef>
              </a:pPr>
              <a:endParaRPr/>
            </a:p>
          </p:txBody>
        </p:sp>
      </p:grpSp>
      <p:sp>
        <p:nvSpPr>
          <p:cNvPr id="7" name="TextBox 7"/>
          <p:cNvSpPr txBox="1"/>
          <p:nvPr/>
        </p:nvSpPr>
        <p:spPr>
          <a:xfrm>
            <a:off x="723674" y="664626"/>
            <a:ext cx="11056072" cy="1585199"/>
          </a:xfrm>
          <a:prstGeom prst="rect">
            <a:avLst/>
          </a:prstGeom>
        </p:spPr>
        <p:txBody>
          <a:bodyPr lIns="0" tIns="0" rIns="0" bIns="0" rtlCol="0" anchor="t">
            <a:spAutoFit/>
          </a:bodyPr>
          <a:lstStyle/>
          <a:p>
            <a:pPr algn="l">
              <a:lnSpc>
                <a:spcPts val="12206"/>
              </a:lnSpc>
            </a:pPr>
            <a:r>
              <a:rPr lang="en-US" sz="11198">
                <a:solidFill>
                  <a:srgbClr val="FFFFFF"/>
                </a:solidFill>
                <a:latin typeface="Anton"/>
                <a:ea typeface="Anton"/>
                <a:cs typeface="Anton"/>
                <a:sym typeface="Anton"/>
              </a:rPr>
              <a:t>ACTVITIES &amp; AWARDS　</a:t>
            </a:r>
          </a:p>
        </p:txBody>
      </p:sp>
      <p:sp>
        <p:nvSpPr>
          <p:cNvPr id="8" name="TextBox 7">
            <a:extLst>
              <a:ext uri="{FF2B5EF4-FFF2-40B4-BE49-F238E27FC236}">
                <a16:creationId xmlns:a16="http://schemas.microsoft.com/office/drawing/2014/main" id="{26A20551-06EC-77EA-E6E4-7ACBE8C2785B}"/>
              </a:ext>
            </a:extLst>
          </p:cNvPr>
          <p:cNvSpPr txBox="1"/>
          <p:nvPr/>
        </p:nvSpPr>
        <p:spPr>
          <a:xfrm>
            <a:off x="723673" y="2857500"/>
            <a:ext cx="7552155" cy="1477328"/>
          </a:xfrm>
          <a:prstGeom prst="rect">
            <a:avLst/>
          </a:prstGeom>
          <a:noFill/>
        </p:spPr>
        <p:txBody>
          <a:bodyPr wrap="square" rtlCol="0">
            <a:spAutoFit/>
          </a:bodyPr>
          <a:lstStyle/>
          <a:p>
            <a:r>
              <a:rPr lang="en-HK" sz="3000">
                <a:solidFill>
                  <a:schemeClr val="bg1"/>
                </a:solidFill>
                <a:effectLst/>
                <a:latin typeface="Montserrat" panose="00000500000000000000" pitchFamily="2" charset="0"/>
                <a:ea typeface="Times New Roman" panose="02020603050405020304" pitchFamily="18" charset="0"/>
              </a:rPr>
              <a:t>Champion Award at Green Energy Dreams Come True Competition (Organised by Hong Kong Electric) </a:t>
            </a:r>
            <a:endParaRPr lang="en-GB" sz="3000">
              <a:solidFill>
                <a:schemeClr val="bg1"/>
              </a:solidFill>
              <a:latin typeface="Montserrat" panose="00000500000000000000" pitchFamily="2" charset="0"/>
            </a:endParaRPr>
          </a:p>
        </p:txBody>
      </p:sp>
      <p:pic>
        <p:nvPicPr>
          <p:cNvPr id="10" name="Picture 9" descr="A group of people holding up papers&#10;&#10;AI-generated content may be incorrect.">
            <a:extLst>
              <a:ext uri="{FF2B5EF4-FFF2-40B4-BE49-F238E27FC236}">
                <a16:creationId xmlns:a16="http://schemas.microsoft.com/office/drawing/2014/main" id="{73C651FB-F636-F79A-A7D9-54C0613E0D6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23673" y="4923453"/>
            <a:ext cx="7533105" cy="3733800"/>
          </a:xfrm>
          <a:prstGeom prst="rect">
            <a:avLst/>
          </a:prstGeom>
        </p:spPr>
      </p:pic>
      <p:sp>
        <p:nvSpPr>
          <p:cNvPr id="11" name="TextBox 10">
            <a:extLst>
              <a:ext uri="{FF2B5EF4-FFF2-40B4-BE49-F238E27FC236}">
                <a16:creationId xmlns:a16="http://schemas.microsoft.com/office/drawing/2014/main" id="{9D9BA250-9F7E-540C-CFA4-24A9A8519BFE}"/>
              </a:ext>
            </a:extLst>
          </p:cNvPr>
          <p:cNvSpPr txBox="1"/>
          <p:nvPr/>
        </p:nvSpPr>
        <p:spPr>
          <a:xfrm>
            <a:off x="9647005" y="2857500"/>
            <a:ext cx="7650393" cy="1015663"/>
          </a:xfrm>
          <a:prstGeom prst="rect">
            <a:avLst/>
          </a:prstGeom>
          <a:noFill/>
        </p:spPr>
        <p:txBody>
          <a:bodyPr wrap="square" rtlCol="0">
            <a:spAutoFit/>
          </a:bodyPr>
          <a:lstStyle/>
          <a:p>
            <a:r>
              <a:rPr lang="en-US" sz="3000" err="1">
                <a:solidFill>
                  <a:schemeClr val="bg1"/>
                </a:solidFill>
                <a:effectLst/>
                <a:latin typeface="Montserrat" panose="00000500000000000000" pitchFamily="2" charset="0"/>
                <a:ea typeface="Times New Roman" panose="02020603050405020304" pitchFamily="18" charset="0"/>
              </a:rPr>
              <a:t>RoboLeague</a:t>
            </a:r>
            <a:r>
              <a:rPr lang="en-US" sz="3000">
                <a:solidFill>
                  <a:schemeClr val="bg1"/>
                </a:solidFill>
                <a:effectLst/>
                <a:latin typeface="Montserrat" panose="00000500000000000000" pitchFamily="2" charset="0"/>
                <a:ea typeface="Times New Roman" panose="02020603050405020304" pitchFamily="18" charset="0"/>
              </a:rPr>
              <a:t> 2026 cum </a:t>
            </a:r>
            <a:r>
              <a:rPr lang="en-US" sz="3000" err="1">
                <a:solidFill>
                  <a:schemeClr val="bg1"/>
                </a:solidFill>
                <a:effectLst/>
                <a:latin typeface="Montserrat" panose="00000500000000000000" pitchFamily="2" charset="0"/>
                <a:ea typeface="Times New Roman" panose="02020603050405020304" pitchFamily="18" charset="0"/>
              </a:rPr>
              <a:t>RoboCup</a:t>
            </a:r>
            <a:r>
              <a:rPr lang="en-US" sz="3000">
                <a:solidFill>
                  <a:schemeClr val="bg1"/>
                </a:solidFill>
                <a:effectLst/>
                <a:latin typeface="Montserrat" panose="00000500000000000000" pitchFamily="2" charset="0"/>
                <a:ea typeface="Times New Roman" panose="02020603050405020304" pitchFamily="18" charset="0"/>
              </a:rPr>
              <a:t> Junior China Open (Hong Kong)</a:t>
            </a:r>
            <a:endParaRPr lang="en-GB" sz="3000">
              <a:solidFill>
                <a:schemeClr val="bg1"/>
              </a:solidFill>
              <a:latin typeface="Montserrat" panose="00000500000000000000" pitchFamily="2" charset="0"/>
            </a:endParaRPr>
          </a:p>
        </p:txBody>
      </p:sp>
      <p:pic>
        <p:nvPicPr>
          <p:cNvPr id="9" name="Picture 8">
            <a:extLst>
              <a:ext uri="{FF2B5EF4-FFF2-40B4-BE49-F238E27FC236}">
                <a16:creationId xmlns:a16="http://schemas.microsoft.com/office/drawing/2014/main" id="{9BA80192-F47A-394F-229C-1E07DEE4ED2A}"/>
              </a:ext>
            </a:extLst>
          </p:cNvPr>
          <p:cNvPicPr>
            <a:picLocks noChangeAspect="1"/>
          </p:cNvPicPr>
          <p:nvPr/>
        </p:nvPicPr>
        <p:blipFill>
          <a:blip r:embed="rId4">
            <a:lum bright="100000" contrast="-70000"/>
          </a:blip>
          <a:stretch>
            <a:fillRect/>
          </a:stretch>
        </p:blipFill>
        <p:spPr>
          <a:xfrm>
            <a:off x="13530477" y="436476"/>
            <a:ext cx="4038625" cy="780097"/>
          </a:xfrm>
          <a:prstGeom prst="rect">
            <a:avLst/>
          </a:prstGeom>
        </p:spPr>
      </p:pic>
      <p:pic>
        <p:nvPicPr>
          <p:cNvPr id="12" name="Picture 11">
            <a:extLst>
              <a:ext uri="{FF2B5EF4-FFF2-40B4-BE49-F238E27FC236}">
                <a16:creationId xmlns:a16="http://schemas.microsoft.com/office/drawing/2014/main" id="{7A1F92AF-A936-4991-82AB-B7EF2DDF66A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495" t="11161" r="30007" b="-1"/>
          <a:stretch/>
        </p:blipFill>
        <p:spPr>
          <a:xfrm>
            <a:off x="10113274" y="4073236"/>
            <a:ext cx="5110892" cy="5362887"/>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cstate="hqprint">
              <a:extLst>
                <a:ext uri="{28A0092B-C50C-407E-A947-70E740481C1C}">
                  <a14:useLocalDpi xmlns:a14="http://schemas.microsoft.com/office/drawing/2010/main"/>
                </a:ext>
              </a:extLst>
            </a:blip>
            <a:stretch>
              <a:fillRect/>
            </a:stretch>
          </a:blipFill>
        </p:spPr>
        <p:txBody>
          <a:bodyPr/>
          <a:lstStyle/>
          <a:p>
            <a:endParaRPr lang="en-US"/>
          </a:p>
        </p:txBody>
      </p:sp>
      <p:grpSp>
        <p:nvGrpSpPr>
          <p:cNvPr id="3" name="Group 3"/>
          <p:cNvGrpSpPr/>
          <p:nvPr/>
        </p:nvGrpSpPr>
        <p:grpSpPr>
          <a:xfrm>
            <a:off x="-1856497" y="426262"/>
            <a:ext cx="15928354" cy="812870"/>
            <a:chOff x="0" y="0"/>
            <a:chExt cx="4195122" cy="214089"/>
          </a:xfrm>
        </p:grpSpPr>
        <p:sp>
          <p:nvSpPr>
            <p:cNvPr id="4" name="Freeform 4"/>
            <p:cNvSpPr/>
            <p:nvPr/>
          </p:nvSpPr>
          <p:spPr>
            <a:xfrm>
              <a:off x="0" y="0"/>
              <a:ext cx="4195122" cy="214089"/>
            </a:xfrm>
            <a:custGeom>
              <a:avLst/>
              <a:gdLst/>
              <a:ahLst/>
              <a:cxnLst/>
              <a:rect l="l" t="t" r="r" b="b"/>
              <a:pathLst>
                <a:path w="4195122" h="214089">
                  <a:moveTo>
                    <a:pt x="0" y="0"/>
                  </a:moveTo>
                  <a:lnTo>
                    <a:pt x="4195122" y="0"/>
                  </a:lnTo>
                  <a:lnTo>
                    <a:pt x="4195122" y="214089"/>
                  </a:lnTo>
                  <a:lnTo>
                    <a:pt x="0" y="214089"/>
                  </a:lnTo>
                  <a:close/>
                </a:path>
              </a:pathLst>
            </a:custGeom>
            <a:gradFill rotWithShape="1">
              <a:gsLst>
                <a:gs pos="0">
                  <a:srgbClr val="FFA100">
                    <a:alpha val="100000"/>
                  </a:srgbClr>
                </a:gs>
                <a:gs pos="33333">
                  <a:srgbClr val="FFBF42">
                    <a:alpha val="100000"/>
                  </a:srgbClr>
                </a:gs>
                <a:gs pos="66667">
                  <a:srgbClr val="FFFFFF">
                    <a:alpha val="0"/>
                  </a:srgbClr>
                </a:gs>
                <a:gs pos="100000">
                  <a:srgbClr val="721839">
                    <a:alpha val="0"/>
                  </a:srgbClr>
                </a:gs>
              </a:gsLst>
              <a:lin ang="0"/>
            </a:gradFill>
          </p:spPr>
          <p:txBody>
            <a:bodyPr/>
            <a:lstStyle/>
            <a:p>
              <a:endParaRPr lang="en-US"/>
            </a:p>
          </p:txBody>
        </p:sp>
        <p:sp>
          <p:nvSpPr>
            <p:cNvPr id="5" name="TextBox 5"/>
            <p:cNvSpPr txBox="1"/>
            <p:nvPr/>
          </p:nvSpPr>
          <p:spPr>
            <a:xfrm>
              <a:off x="0" y="-38100"/>
              <a:ext cx="4195122" cy="252189"/>
            </a:xfrm>
            <a:prstGeom prst="rect">
              <a:avLst/>
            </a:prstGeom>
          </p:spPr>
          <p:txBody>
            <a:bodyPr lIns="50800" tIns="50800" rIns="50800" bIns="50800" rtlCol="0" anchor="ctr"/>
            <a:lstStyle/>
            <a:p>
              <a:pPr algn="ctr">
                <a:lnSpc>
                  <a:spcPts val="2659"/>
                </a:lnSpc>
                <a:spcBef>
                  <a:spcPct val="0"/>
                </a:spcBef>
              </a:pPr>
              <a:endParaRPr/>
            </a:p>
          </p:txBody>
        </p:sp>
      </p:grpSp>
      <p:sp>
        <p:nvSpPr>
          <p:cNvPr id="7" name="Freeform 7"/>
          <p:cNvSpPr/>
          <p:nvPr/>
        </p:nvSpPr>
        <p:spPr>
          <a:xfrm>
            <a:off x="723674" y="2222819"/>
            <a:ext cx="9112069" cy="8064181"/>
          </a:xfrm>
          <a:custGeom>
            <a:avLst/>
            <a:gdLst/>
            <a:ahLst/>
            <a:cxnLst/>
            <a:rect l="l" t="t" r="r" b="b"/>
            <a:pathLst>
              <a:path w="9112069" h="8064181">
                <a:moveTo>
                  <a:pt x="0" y="0"/>
                </a:moveTo>
                <a:lnTo>
                  <a:pt x="9112069" y="0"/>
                </a:lnTo>
                <a:lnTo>
                  <a:pt x="9112069" y="8064181"/>
                </a:lnTo>
                <a:lnTo>
                  <a:pt x="0" y="8064181"/>
                </a:lnTo>
                <a:lnTo>
                  <a:pt x="0" y="0"/>
                </a:lnTo>
                <a:close/>
              </a:path>
            </a:pathLst>
          </a:custGeom>
          <a:blipFill>
            <a:blip r:embed="rId3"/>
            <a:stretch>
              <a:fillRect/>
            </a:stretch>
          </a:blipFill>
        </p:spPr>
        <p:txBody>
          <a:bodyPr/>
          <a:lstStyle/>
          <a:p>
            <a:endParaRPr lang="en-US"/>
          </a:p>
        </p:txBody>
      </p:sp>
      <p:sp>
        <p:nvSpPr>
          <p:cNvPr id="10" name="TextBox 10"/>
          <p:cNvSpPr txBox="1"/>
          <p:nvPr/>
        </p:nvSpPr>
        <p:spPr>
          <a:xfrm>
            <a:off x="723674" y="664626"/>
            <a:ext cx="12200787" cy="1590014"/>
          </a:xfrm>
          <a:prstGeom prst="rect">
            <a:avLst/>
          </a:prstGeom>
        </p:spPr>
        <p:txBody>
          <a:bodyPr lIns="0" tIns="0" rIns="0" bIns="0" rtlCol="0" anchor="t">
            <a:spAutoFit/>
          </a:bodyPr>
          <a:lstStyle/>
          <a:p>
            <a:pPr algn="l">
              <a:lnSpc>
                <a:spcPts val="12206"/>
              </a:lnSpc>
            </a:pPr>
            <a:r>
              <a:rPr lang="en-US" sz="11198">
                <a:solidFill>
                  <a:srgbClr val="FFFFFF"/>
                </a:solidFill>
                <a:latin typeface="Anton"/>
                <a:ea typeface="Anton"/>
                <a:cs typeface="Anton"/>
                <a:sym typeface="Anton"/>
              </a:rPr>
              <a:t>GRADUATE PROSPECTS</a:t>
            </a:r>
          </a:p>
        </p:txBody>
      </p:sp>
      <p:sp>
        <p:nvSpPr>
          <p:cNvPr id="11" name="Rectangle 10">
            <a:extLst>
              <a:ext uri="{FF2B5EF4-FFF2-40B4-BE49-F238E27FC236}">
                <a16:creationId xmlns:a16="http://schemas.microsoft.com/office/drawing/2014/main" id="{857E8193-D48D-3801-3376-9EAA346B3F5D}"/>
              </a:ext>
            </a:extLst>
          </p:cNvPr>
          <p:cNvSpPr/>
          <p:nvPr/>
        </p:nvSpPr>
        <p:spPr>
          <a:xfrm>
            <a:off x="2133600" y="2857499"/>
            <a:ext cx="914400" cy="380828"/>
          </a:xfrm>
          <a:prstGeom prst="rect">
            <a:avLst/>
          </a:prstGeom>
          <a:solidFill>
            <a:srgbClr val="F1F1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476D9D14-5857-3F5A-C761-7124A6D602C8}"/>
              </a:ext>
            </a:extLst>
          </p:cNvPr>
          <p:cNvSpPr/>
          <p:nvPr/>
        </p:nvSpPr>
        <p:spPr>
          <a:xfrm>
            <a:off x="2019300" y="2864050"/>
            <a:ext cx="1143000" cy="38082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700" b="1">
                <a:solidFill>
                  <a:srgbClr val="0F0A0C"/>
                </a:solidFill>
                <a:latin typeface="Arial" panose="020B0604020202020204" pitchFamily="34" charset="0"/>
                <a:cs typeface="Arial" panose="020B0604020202020204" pitchFamily="34" charset="0"/>
              </a:rPr>
              <a:t>HKUECE</a:t>
            </a:r>
          </a:p>
        </p:txBody>
      </p:sp>
      <p:grpSp>
        <p:nvGrpSpPr>
          <p:cNvPr id="13" name="Group 12">
            <a:extLst>
              <a:ext uri="{FF2B5EF4-FFF2-40B4-BE49-F238E27FC236}">
                <a16:creationId xmlns:a16="http://schemas.microsoft.com/office/drawing/2014/main" id="{E0CA31D2-1C39-1A28-8F9A-13A11C8E69B4}"/>
              </a:ext>
            </a:extLst>
          </p:cNvPr>
          <p:cNvGrpSpPr/>
          <p:nvPr/>
        </p:nvGrpSpPr>
        <p:grpSpPr>
          <a:xfrm>
            <a:off x="10071496" y="3840773"/>
            <a:ext cx="9664304" cy="4614562"/>
            <a:chOff x="636703" y="2241030"/>
            <a:chExt cx="18335656" cy="8755004"/>
          </a:xfrm>
        </p:grpSpPr>
        <p:grpSp>
          <p:nvGrpSpPr>
            <p:cNvPr id="14" name="Group 13">
              <a:extLst>
                <a:ext uri="{FF2B5EF4-FFF2-40B4-BE49-F238E27FC236}">
                  <a16:creationId xmlns:a16="http://schemas.microsoft.com/office/drawing/2014/main" id="{843E771F-9224-416E-6F98-6A8A8D008CC3}"/>
                </a:ext>
              </a:extLst>
            </p:cNvPr>
            <p:cNvGrpSpPr/>
            <p:nvPr/>
          </p:nvGrpSpPr>
          <p:grpSpPr>
            <a:xfrm>
              <a:off x="636703" y="2241030"/>
              <a:ext cx="15315946" cy="7072481"/>
              <a:chOff x="0" y="-38100"/>
              <a:chExt cx="7669330" cy="3541485"/>
            </a:xfrm>
          </p:grpSpPr>
          <p:sp>
            <p:nvSpPr>
              <p:cNvPr id="25" name="Freeform 24">
                <a:extLst>
                  <a:ext uri="{FF2B5EF4-FFF2-40B4-BE49-F238E27FC236}">
                    <a16:creationId xmlns:a16="http://schemas.microsoft.com/office/drawing/2014/main" id="{EE86B0DA-DF72-C6F9-344B-5ECA5C7E601C}"/>
                  </a:ext>
                </a:extLst>
              </p:cNvPr>
              <p:cNvSpPr/>
              <p:nvPr/>
            </p:nvSpPr>
            <p:spPr>
              <a:xfrm>
                <a:off x="0" y="112809"/>
                <a:ext cx="7669330" cy="3320152"/>
              </a:xfrm>
              <a:custGeom>
                <a:avLst/>
                <a:gdLst/>
                <a:ahLst/>
                <a:cxnLst/>
                <a:rect l="l" t="t" r="r" b="b"/>
                <a:pathLst>
                  <a:path w="7669330" h="3503385">
                    <a:moveTo>
                      <a:pt x="31340" y="0"/>
                    </a:moveTo>
                    <a:lnTo>
                      <a:pt x="7637990" y="0"/>
                    </a:lnTo>
                    <a:cubicBezTo>
                      <a:pt x="7655299" y="0"/>
                      <a:pt x="7669330" y="14031"/>
                      <a:pt x="7669330" y="31340"/>
                    </a:cubicBezTo>
                    <a:lnTo>
                      <a:pt x="7669330" y="3472045"/>
                    </a:lnTo>
                    <a:cubicBezTo>
                      <a:pt x="7669330" y="3489353"/>
                      <a:pt x="7655299" y="3503385"/>
                      <a:pt x="7637990" y="3503385"/>
                    </a:cubicBezTo>
                    <a:lnTo>
                      <a:pt x="31340" y="3503385"/>
                    </a:lnTo>
                    <a:cubicBezTo>
                      <a:pt x="14031" y="3503385"/>
                      <a:pt x="0" y="3489353"/>
                      <a:pt x="0" y="3472045"/>
                    </a:cubicBezTo>
                    <a:lnTo>
                      <a:pt x="0" y="31340"/>
                    </a:lnTo>
                    <a:cubicBezTo>
                      <a:pt x="0" y="14031"/>
                      <a:pt x="14031" y="0"/>
                      <a:pt x="31340" y="0"/>
                    </a:cubicBezTo>
                    <a:close/>
                  </a:path>
                </a:pathLst>
              </a:custGeom>
              <a:solidFill>
                <a:srgbClr val="FFFFFF"/>
              </a:solidFill>
              <a:ln w="19050" cap="rnd">
                <a:solidFill>
                  <a:srgbClr val="F6BA18"/>
                </a:solidFill>
                <a:prstDash val="solid"/>
                <a:round/>
              </a:ln>
            </p:spPr>
            <p:txBody>
              <a:bodyPr/>
              <a:lstStyle/>
              <a:p>
                <a:endParaRPr lang="en-US"/>
              </a:p>
            </p:txBody>
          </p:sp>
          <p:sp>
            <p:nvSpPr>
              <p:cNvPr id="26" name="TextBox 25">
                <a:extLst>
                  <a:ext uri="{FF2B5EF4-FFF2-40B4-BE49-F238E27FC236}">
                    <a16:creationId xmlns:a16="http://schemas.microsoft.com/office/drawing/2014/main" id="{AD71DE8A-2405-C9D9-BADF-BB309EB753BC}"/>
                  </a:ext>
                </a:extLst>
              </p:cNvPr>
              <p:cNvSpPr txBox="1"/>
              <p:nvPr/>
            </p:nvSpPr>
            <p:spPr>
              <a:xfrm>
                <a:off x="0" y="-38100"/>
                <a:ext cx="7669330" cy="3541485"/>
              </a:xfrm>
              <a:prstGeom prst="rect">
                <a:avLst/>
              </a:prstGeom>
            </p:spPr>
            <p:txBody>
              <a:bodyPr lIns="50800" tIns="50800" rIns="50800" bIns="50800" rtlCol="0" anchor="ctr"/>
              <a:lstStyle/>
              <a:p>
                <a:pPr algn="ctr">
                  <a:lnSpc>
                    <a:spcPts val="2659"/>
                  </a:lnSpc>
                  <a:spcBef>
                    <a:spcPct val="0"/>
                  </a:spcBef>
                </a:pPr>
                <a:endParaRPr/>
              </a:p>
            </p:txBody>
          </p:sp>
        </p:grpSp>
        <p:grpSp>
          <p:nvGrpSpPr>
            <p:cNvPr id="15" name="Group 14">
              <a:extLst>
                <a:ext uri="{FF2B5EF4-FFF2-40B4-BE49-F238E27FC236}">
                  <a16:creationId xmlns:a16="http://schemas.microsoft.com/office/drawing/2014/main" id="{3D63AC14-D288-2420-D45D-5F98CD8BFC5F}"/>
                </a:ext>
              </a:extLst>
            </p:cNvPr>
            <p:cNvGrpSpPr/>
            <p:nvPr/>
          </p:nvGrpSpPr>
          <p:grpSpPr>
            <a:xfrm>
              <a:off x="8565778" y="7991612"/>
              <a:ext cx="10406581" cy="3004422"/>
              <a:chOff x="-1861877" y="-38100"/>
              <a:chExt cx="2740828" cy="791288"/>
            </a:xfrm>
          </p:grpSpPr>
          <p:sp>
            <p:nvSpPr>
              <p:cNvPr id="23" name="Freeform 22">
                <a:extLst>
                  <a:ext uri="{FF2B5EF4-FFF2-40B4-BE49-F238E27FC236}">
                    <a16:creationId xmlns:a16="http://schemas.microsoft.com/office/drawing/2014/main" id="{D3BA450B-4963-16A8-84B3-D048174C9DEB}"/>
                  </a:ext>
                </a:extLst>
              </p:cNvPr>
              <p:cNvSpPr/>
              <p:nvPr/>
            </p:nvSpPr>
            <p:spPr>
              <a:xfrm>
                <a:off x="-1861877" y="458554"/>
                <a:ext cx="2017379" cy="294634"/>
              </a:xfrm>
              <a:custGeom>
                <a:avLst/>
                <a:gdLst/>
                <a:ahLst/>
                <a:cxnLst/>
                <a:rect l="l" t="t" r="r" b="b"/>
                <a:pathLst>
                  <a:path w="878951" h="153197">
                    <a:moveTo>
                      <a:pt x="0" y="0"/>
                    </a:moveTo>
                    <a:lnTo>
                      <a:pt x="878951" y="0"/>
                    </a:lnTo>
                    <a:lnTo>
                      <a:pt x="878951" y="153197"/>
                    </a:lnTo>
                    <a:lnTo>
                      <a:pt x="0" y="153197"/>
                    </a:lnTo>
                    <a:close/>
                  </a:path>
                </a:pathLst>
              </a:custGeom>
              <a:gradFill rotWithShape="1">
                <a:gsLst>
                  <a:gs pos="0">
                    <a:srgbClr val="FFFFFF">
                      <a:alpha val="0"/>
                    </a:srgbClr>
                  </a:gs>
                  <a:gs pos="50000">
                    <a:srgbClr val="FFBF42">
                      <a:alpha val="100000"/>
                    </a:srgbClr>
                  </a:gs>
                  <a:gs pos="100000">
                    <a:srgbClr val="FFA100">
                      <a:alpha val="100000"/>
                    </a:srgbClr>
                  </a:gs>
                </a:gsLst>
                <a:lin ang="0"/>
              </a:gradFill>
            </p:spPr>
            <p:txBody>
              <a:bodyPr/>
              <a:lstStyle/>
              <a:p>
                <a:endParaRPr lang="en-US"/>
              </a:p>
            </p:txBody>
          </p:sp>
          <p:sp>
            <p:nvSpPr>
              <p:cNvPr id="24" name="TextBox 23">
                <a:extLst>
                  <a:ext uri="{FF2B5EF4-FFF2-40B4-BE49-F238E27FC236}">
                    <a16:creationId xmlns:a16="http://schemas.microsoft.com/office/drawing/2014/main" id="{885E01D7-4806-C3F8-BA07-DB4BF933C533}"/>
                  </a:ext>
                </a:extLst>
              </p:cNvPr>
              <p:cNvSpPr txBox="1"/>
              <p:nvPr/>
            </p:nvSpPr>
            <p:spPr>
              <a:xfrm>
                <a:off x="0" y="-38100"/>
                <a:ext cx="878951" cy="191297"/>
              </a:xfrm>
              <a:prstGeom prst="rect">
                <a:avLst/>
              </a:prstGeom>
            </p:spPr>
            <p:txBody>
              <a:bodyPr lIns="50800" tIns="50800" rIns="50800" bIns="50800" rtlCol="0" anchor="ctr"/>
              <a:lstStyle/>
              <a:p>
                <a:pPr algn="ctr">
                  <a:lnSpc>
                    <a:spcPts val="2659"/>
                  </a:lnSpc>
                  <a:spcBef>
                    <a:spcPct val="0"/>
                  </a:spcBef>
                </a:pPr>
                <a:endParaRPr/>
              </a:p>
            </p:txBody>
          </p:sp>
        </p:grpSp>
        <p:sp>
          <p:nvSpPr>
            <p:cNvPr id="16" name="Freeform 15">
              <a:extLst>
                <a:ext uri="{FF2B5EF4-FFF2-40B4-BE49-F238E27FC236}">
                  <a16:creationId xmlns:a16="http://schemas.microsoft.com/office/drawing/2014/main" id="{E1CA2AA4-8CF8-D850-CFDD-ABE25A82D564}"/>
                </a:ext>
              </a:extLst>
            </p:cNvPr>
            <p:cNvSpPr/>
            <p:nvPr/>
          </p:nvSpPr>
          <p:spPr>
            <a:xfrm>
              <a:off x="860694" y="2726928"/>
              <a:ext cx="14774398" cy="923400"/>
            </a:xfrm>
            <a:custGeom>
              <a:avLst/>
              <a:gdLst/>
              <a:ahLst/>
              <a:cxnLst/>
              <a:rect l="l" t="t" r="r" b="b"/>
              <a:pathLst>
                <a:path w="14774398" h="923400">
                  <a:moveTo>
                    <a:pt x="0" y="0"/>
                  </a:moveTo>
                  <a:lnTo>
                    <a:pt x="14774398" y="0"/>
                  </a:lnTo>
                  <a:lnTo>
                    <a:pt x="14774398" y="923400"/>
                  </a:lnTo>
                  <a:lnTo>
                    <a:pt x="0" y="923400"/>
                  </a:lnTo>
                  <a:lnTo>
                    <a:pt x="0" y="0"/>
                  </a:lnTo>
                  <a:close/>
                </a:path>
              </a:pathLst>
            </a:custGeom>
            <a:blipFill>
              <a:blip r:embed="rId4"/>
              <a:stretch>
                <a:fillRect/>
              </a:stretch>
            </a:blipFill>
          </p:spPr>
          <p:txBody>
            <a:bodyPr/>
            <a:lstStyle/>
            <a:p>
              <a:endParaRPr lang="en-US"/>
            </a:p>
          </p:txBody>
        </p:sp>
        <p:sp>
          <p:nvSpPr>
            <p:cNvPr id="17" name="Freeform 16">
              <a:extLst>
                <a:ext uri="{FF2B5EF4-FFF2-40B4-BE49-F238E27FC236}">
                  <a16:creationId xmlns:a16="http://schemas.microsoft.com/office/drawing/2014/main" id="{847974C1-1887-0174-DE52-AEE60311366E}"/>
                </a:ext>
              </a:extLst>
            </p:cNvPr>
            <p:cNvSpPr/>
            <p:nvPr/>
          </p:nvSpPr>
          <p:spPr>
            <a:xfrm>
              <a:off x="943418" y="3785454"/>
              <a:ext cx="14774398" cy="701784"/>
            </a:xfrm>
            <a:custGeom>
              <a:avLst/>
              <a:gdLst/>
              <a:ahLst/>
              <a:cxnLst/>
              <a:rect l="l" t="t" r="r" b="b"/>
              <a:pathLst>
                <a:path w="14774398" h="701784">
                  <a:moveTo>
                    <a:pt x="0" y="0"/>
                  </a:moveTo>
                  <a:lnTo>
                    <a:pt x="14774397" y="0"/>
                  </a:lnTo>
                  <a:lnTo>
                    <a:pt x="14774397" y="701784"/>
                  </a:lnTo>
                  <a:lnTo>
                    <a:pt x="0" y="701784"/>
                  </a:lnTo>
                  <a:lnTo>
                    <a:pt x="0" y="0"/>
                  </a:lnTo>
                  <a:close/>
                </a:path>
              </a:pathLst>
            </a:custGeom>
            <a:blipFill>
              <a:blip r:embed="rId5"/>
              <a:stretch>
                <a:fillRect/>
              </a:stretch>
            </a:blipFill>
          </p:spPr>
          <p:txBody>
            <a:bodyPr/>
            <a:lstStyle/>
            <a:p>
              <a:endParaRPr lang="en-US"/>
            </a:p>
          </p:txBody>
        </p:sp>
        <p:sp>
          <p:nvSpPr>
            <p:cNvPr id="18" name="Freeform 17">
              <a:extLst>
                <a:ext uri="{FF2B5EF4-FFF2-40B4-BE49-F238E27FC236}">
                  <a16:creationId xmlns:a16="http://schemas.microsoft.com/office/drawing/2014/main" id="{206E2FA6-8E5D-91A5-C53F-BA78B5684060}"/>
                </a:ext>
              </a:extLst>
            </p:cNvPr>
            <p:cNvSpPr/>
            <p:nvPr/>
          </p:nvSpPr>
          <p:spPr>
            <a:xfrm>
              <a:off x="915529" y="4620588"/>
              <a:ext cx="14830175" cy="852735"/>
            </a:xfrm>
            <a:custGeom>
              <a:avLst/>
              <a:gdLst/>
              <a:ahLst/>
              <a:cxnLst/>
              <a:rect l="l" t="t" r="r" b="b"/>
              <a:pathLst>
                <a:path w="14830175" h="852735">
                  <a:moveTo>
                    <a:pt x="0" y="0"/>
                  </a:moveTo>
                  <a:lnTo>
                    <a:pt x="14830175" y="0"/>
                  </a:lnTo>
                  <a:lnTo>
                    <a:pt x="14830175" y="852735"/>
                  </a:lnTo>
                  <a:lnTo>
                    <a:pt x="0" y="852735"/>
                  </a:lnTo>
                  <a:lnTo>
                    <a:pt x="0" y="0"/>
                  </a:lnTo>
                  <a:close/>
                </a:path>
              </a:pathLst>
            </a:custGeom>
            <a:blipFill>
              <a:blip r:embed="rId6"/>
              <a:stretch>
                <a:fillRect/>
              </a:stretch>
            </a:blipFill>
          </p:spPr>
          <p:txBody>
            <a:bodyPr/>
            <a:lstStyle/>
            <a:p>
              <a:endParaRPr lang="en-US"/>
            </a:p>
          </p:txBody>
        </p:sp>
        <p:sp>
          <p:nvSpPr>
            <p:cNvPr id="19" name="Freeform 18">
              <a:extLst>
                <a:ext uri="{FF2B5EF4-FFF2-40B4-BE49-F238E27FC236}">
                  <a16:creationId xmlns:a16="http://schemas.microsoft.com/office/drawing/2014/main" id="{4DC555C0-D5FE-D9F1-D881-D722CB29DB6C}"/>
                </a:ext>
              </a:extLst>
            </p:cNvPr>
            <p:cNvSpPr/>
            <p:nvPr/>
          </p:nvSpPr>
          <p:spPr>
            <a:xfrm>
              <a:off x="998252" y="5730461"/>
              <a:ext cx="14664729" cy="861553"/>
            </a:xfrm>
            <a:custGeom>
              <a:avLst/>
              <a:gdLst/>
              <a:ahLst/>
              <a:cxnLst/>
              <a:rect l="l" t="t" r="r" b="b"/>
              <a:pathLst>
                <a:path w="14664729" h="861553">
                  <a:moveTo>
                    <a:pt x="0" y="0"/>
                  </a:moveTo>
                  <a:lnTo>
                    <a:pt x="14664729" y="0"/>
                  </a:lnTo>
                  <a:lnTo>
                    <a:pt x="14664729" y="861553"/>
                  </a:lnTo>
                  <a:lnTo>
                    <a:pt x="0" y="861553"/>
                  </a:lnTo>
                  <a:lnTo>
                    <a:pt x="0" y="0"/>
                  </a:lnTo>
                  <a:close/>
                </a:path>
              </a:pathLst>
            </a:custGeom>
            <a:blipFill>
              <a:blip r:embed="rId7"/>
              <a:stretch>
                <a:fillRect/>
              </a:stretch>
            </a:blipFill>
          </p:spPr>
          <p:txBody>
            <a:bodyPr/>
            <a:lstStyle/>
            <a:p>
              <a:endParaRPr lang="en-US"/>
            </a:p>
          </p:txBody>
        </p:sp>
        <p:sp>
          <p:nvSpPr>
            <p:cNvPr id="20" name="Freeform 19">
              <a:extLst>
                <a:ext uri="{FF2B5EF4-FFF2-40B4-BE49-F238E27FC236}">
                  <a16:creationId xmlns:a16="http://schemas.microsoft.com/office/drawing/2014/main" id="{DCC1FD4C-794F-0CC7-B9F0-B33CB7B6A44C}"/>
                </a:ext>
              </a:extLst>
            </p:cNvPr>
            <p:cNvSpPr/>
            <p:nvPr/>
          </p:nvSpPr>
          <p:spPr>
            <a:xfrm>
              <a:off x="1026141" y="6849151"/>
              <a:ext cx="14664729" cy="953207"/>
            </a:xfrm>
            <a:custGeom>
              <a:avLst/>
              <a:gdLst/>
              <a:ahLst/>
              <a:cxnLst/>
              <a:rect l="l" t="t" r="r" b="b"/>
              <a:pathLst>
                <a:path w="14664729" h="953207">
                  <a:moveTo>
                    <a:pt x="0" y="0"/>
                  </a:moveTo>
                  <a:lnTo>
                    <a:pt x="14664729" y="0"/>
                  </a:lnTo>
                  <a:lnTo>
                    <a:pt x="14664729" y="953207"/>
                  </a:lnTo>
                  <a:lnTo>
                    <a:pt x="0" y="953207"/>
                  </a:lnTo>
                  <a:lnTo>
                    <a:pt x="0" y="0"/>
                  </a:lnTo>
                  <a:close/>
                </a:path>
              </a:pathLst>
            </a:custGeom>
            <a:blipFill>
              <a:blip r:embed="rId8"/>
              <a:stretch>
                <a:fillRect/>
              </a:stretch>
            </a:blipFill>
          </p:spPr>
          <p:txBody>
            <a:bodyPr/>
            <a:lstStyle/>
            <a:p>
              <a:endParaRPr lang="en-US"/>
            </a:p>
          </p:txBody>
        </p:sp>
        <p:sp>
          <p:nvSpPr>
            <p:cNvPr id="21" name="Freeform 20">
              <a:extLst>
                <a:ext uri="{FF2B5EF4-FFF2-40B4-BE49-F238E27FC236}">
                  <a16:creationId xmlns:a16="http://schemas.microsoft.com/office/drawing/2014/main" id="{53AB0DAD-C027-5AD7-CB1B-575E8C3B41E5}"/>
                </a:ext>
              </a:extLst>
            </p:cNvPr>
            <p:cNvSpPr/>
            <p:nvPr/>
          </p:nvSpPr>
          <p:spPr>
            <a:xfrm>
              <a:off x="1253903" y="7935708"/>
              <a:ext cx="14081546" cy="1091320"/>
            </a:xfrm>
            <a:custGeom>
              <a:avLst/>
              <a:gdLst/>
              <a:ahLst/>
              <a:cxnLst/>
              <a:rect l="l" t="t" r="r" b="b"/>
              <a:pathLst>
                <a:path w="14081546" h="1091320">
                  <a:moveTo>
                    <a:pt x="0" y="0"/>
                  </a:moveTo>
                  <a:lnTo>
                    <a:pt x="14081545" y="0"/>
                  </a:lnTo>
                  <a:lnTo>
                    <a:pt x="14081545" y="1091320"/>
                  </a:lnTo>
                  <a:lnTo>
                    <a:pt x="0" y="1091320"/>
                  </a:lnTo>
                  <a:lnTo>
                    <a:pt x="0" y="0"/>
                  </a:lnTo>
                  <a:close/>
                </a:path>
              </a:pathLst>
            </a:custGeom>
            <a:blipFill>
              <a:blip r:embed="rId9"/>
              <a:stretch>
                <a:fillRect/>
              </a:stretch>
            </a:blipFill>
          </p:spPr>
          <p:txBody>
            <a:bodyPr/>
            <a:lstStyle/>
            <a:p>
              <a:endParaRPr lang="en-US"/>
            </a:p>
          </p:txBody>
        </p:sp>
        <p:sp>
          <p:nvSpPr>
            <p:cNvPr id="22" name="TextBox 20">
              <a:extLst>
                <a:ext uri="{FF2B5EF4-FFF2-40B4-BE49-F238E27FC236}">
                  <a16:creationId xmlns:a16="http://schemas.microsoft.com/office/drawing/2014/main" id="{9FDC9549-2A12-177E-F0E7-342DDCF12DAB}"/>
                </a:ext>
              </a:extLst>
            </p:cNvPr>
            <p:cNvSpPr txBox="1"/>
            <p:nvPr/>
          </p:nvSpPr>
          <p:spPr>
            <a:xfrm>
              <a:off x="10811695" y="9868000"/>
              <a:ext cx="5230620" cy="1069058"/>
            </a:xfrm>
            <a:prstGeom prst="rect">
              <a:avLst/>
            </a:prstGeom>
          </p:spPr>
          <p:txBody>
            <a:bodyPr wrap="square" lIns="0" tIns="0" rIns="0" bIns="0" rtlCol="0" anchor="t">
              <a:spAutoFit/>
            </a:bodyPr>
            <a:lstStyle/>
            <a:p>
              <a:pPr algn="l">
                <a:lnSpc>
                  <a:spcPts val="4536"/>
                </a:lnSpc>
                <a:spcBef>
                  <a:spcPct val="0"/>
                </a:spcBef>
              </a:pPr>
              <a:r>
                <a:rPr lang="en-US" sz="3240">
                  <a:solidFill>
                    <a:srgbClr val="F4F8FF"/>
                  </a:solidFill>
                  <a:latin typeface="Anton Italics"/>
                  <a:ea typeface="Anton Italics"/>
                  <a:cs typeface="Anton Italics"/>
                  <a:sym typeface="Anton Italics"/>
                </a:rPr>
                <a:t>and more!</a:t>
              </a:r>
            </a:p>
          </p:txBody>
        </p:sp>
      </p:grpSp>
      <p:pic>
        <p:nvPicPr>
          <p:cNvPr id="8" name="Picture 7">
            <a:extLst>
              <a:ext uri="{FF2B5EF4-FFF2-40B4-BE49-F238E27FC236}">
                <a16:creationId xmlns:a16="http://schemas.microsoft.com/office/drawing/2014/main" id="{773E0BC6-6039-6B2B-F780-DB8BCBA4A6A4}"/>
              </a:ext>
            </a:extLst>
          </p:cNvPr>
          <p:cNvPicPr>
            <a:picLocks noChangeAspect="1"/>
          </p:cNvPicPr>
          <p:nvPr/>
        </p:nvPicPr>
        <p:blipFill>
          <a:blip r:embed="rId10">
            <a:lum bright="100000" contrast="-70000"/>
          </a:blip>
          <a:stretch>
            <a:fillRect/>
          </a:stretch>
        </p:blipFill>
        <p:spPr>
          <a:xfrm>
            <a:off x="13530477" y="436476"/>
            <a:ext cx="4038625" cy="78009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3" cstate="hqprint">
              <a:extLst>
                <a:ext uri="{28A0092B-C50C-407E-A947-70E740481C1C}">
                  <a14:useLocalDpi xmlns:a14="http://schemas.microsoft.com/office/drawing/2010/main"/>
                </a:ext>
              </a:extLst>
            </a:blip>
            <a:stretch>
              <a:fillRect/>
            </a:stretch>
          </a:blipFill>
        </p:spPr>
        <p:txBody>
          <a:bodyPr/>
          <a:lstStyle/>
          <a:p>
            <a:endParaRPr lang="en-US"/>
          </a:p>
        </p:txBody>
      </p:sp>
      <p:sp>
        <p:nvSpPr>
          <p:cNvPr id="3" name="Freeform 3"/>
          <p:cNvSpPr/>
          <p:nvPr/>
        </p:nvSpPr>
        <p:spPr>
          <a:xfrm rot="-5400000" flipV="1">
            <a:off x="-1237389" y="3173520"/>
            <a:ext cx="9793550" cy="8136808"/>
          </a:xfrm>
          <a:custGeom>
            <a:avLst/>
            <a:gdLst/>
            <a:ahLst/>
            <a:cxnLst/>
            <a:rect l="l" t="t" r="r" b="b"/>
            <a:pathLst>
              <a:path w="9793550" h="8136808">
                <a:moveTo>
                  <a:pt x="0" y="8136807"/>
                </a:moveTo>
                <a:lnTo>
                  <a:pt x="9793550" y="8136807"/>
                </a:lnTo>
                <a:lnTo>
                  <a:pt x="9793550" y="0"/>
                </a:lnTo>
                <a:lnTo>
                  <a:pt x="0" y="0"/>
                </a:lnTo>
                <a:lnTo>
                  <a:pt x="0" y="8136807"/>
                </a:lnTo>
                <a:close/>
              </a:path>
            </a:pathLst>
          </a:custGeom>
          <a:blipFill>
            <a:blip r:embed="rId4">
              <a:alphaModFix amt="34000"/>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4" name="Group 4"/>
          <p:cNvGrpSpPr/>
          <p:nvPr/>
        </p:nvGrpSpPr>
        <p:grpSpPr>
          <a:xfrm>
            <a:off x="-1753555" y="2544609"/>
            <a:ext cx="15928354" cy="4921383"/>
            <a:chOff x="0" y="-38100"/>
            <a:chExt cx="4195122" cy="1296167"/>
          </a:xfrm>
        </p:grpSpPr>
        <p:sp>
          <p:nvSpPr>
            <p:cNvPr id="5" name="Freeform 5"/>
            <p:cNvSpPr/>
            <p:nvPr/>
          </p:nvSpPr>
          <p:spPr>
            <a:xfrm>
              <a:off x="0" y="0"/>
              <a:ext cx="4195122" cy="1258067"/>
            </a:xfrm>
            <a:custGeom>
              <a:avLst/>
              <a:gdLst/>
              <a:ahLst/>
              <a:cxnLst/>
              <a:rect l="l" t="t" r="r" b="b"/>
              <a:pathLst>
                <a:path w="4195122" h="967488">
                  <a:moveTo>
                    <a:pt x="0" y="0"/>
                  </a:moveTo>
                  <a:lnTo>
                    <a:pt x="4195122" y="0"/>
                  </a:lnTo>
                  <a:lnTo>
                    <a:pt x="4195122" y="967488"/>
                  </a:lnTo>
                  <a:lnTo>
                    <a:pt x="0" y="967488"/>
                  </a:lnTo>
                  <a:close/>
                </a:path>
              </a:pathLst>
            </a:custGeom>
            <a:gradFill rotWithShape="1">
              <a:gsLst>
                <a:gs pos="0">
                  <a:srgbClr val="FFA100">
                    <a:alpha val="100000"/>
                  </a:srgbClr>
                </a:gs>
                <a:gs pos="33333">
                  <a:srgbClr val="FFBF42">
                    <a:alpha val="100000"/>
                  </a:srgbClr>
                </a:gs>
                <a:gs pos="66667">
                  <a:srgbClr val="FFFFFF">
                    <a:alpha val="0"/>
                  </a:srgbClr>
                </a:gs>
                <a:gs pos="100000">
                  <a:srgbClr val="721839">
                    <a:alpha val="0"/>
                  </a:srgbClr>
                </a:gs>
              </a:gsLst>
              <a:lin ang="0"/>
            </a:gradFill>
          </p:spPr>
          <p:txBody>
            <a:bodyPr/>
            <a:lstStyle/>
            <a:p>
              <a:endParaRPr lang="en-US"/>
            </a:p>
          </p:txBody>
        </p:sp>
        <p:sp>
          <p:nvSpPr>
            <p:cNvPr id="6" name="TextBox 6"/>
            <p:cNvSpPr txBox="1"/>
            <p:nvPr/>
          </p:nvSpPr>
          <p:spPr>
            <a:xfrm>
              <a:off x="0" y="-38100"/>
              <a:ext cx="4195122" cy="1005588"/>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8666568" y="2008460"/>
            <a:ext cx="12204330" cy="8278540"/>
            <a:chOff x="0" y="0"/>
            <a:chExt cx="8876339" cy="6021070"/>
          </a:xfrm>
        </p:grpSpPr>
        <p:sp>
          <p:nvSpPr>
            <p:cNvPr id="9" name="Freeform 9"/>
            <p:cNvSpPr/>
            <p:nvPr/>
          </p:nvSpPr>
          <p:spPr>
            <a:xfrm>
              <a:off x="0" y="0"/>
              <a:ext cx="8876339" cy="6021070"/>
            </a:xfrm>
            <a:custGeom>
              <a:avLst/>
              <a:gdLst/>
              <a:ahLst/>
              <a:cxnLst/>
              <a:rect l="l" t="t" r="r" b="b"/>
              <a:pathLst>
                <a:path w="8876339" h="6021070">
                  <a:moveTo>
                    <a:pt x="0" y="6021070"/>
                  </a:moveTo>
                  <a:lnTo>
                    <a:pt x="1031472" y="0"/>
                  </a:lnTo>
                  <a:lnTo>
                    <a:pt x="8876339" y="0"/>
                  </a:lnTo>
                  <a:lnTo>
                    <a:pt x="7844867" y="6021070"/>
                  </a:lnTo>
                  <a:close/>
                </a:path>
              </a:pathLst>
            </a:custGeom>
            <a:blipFill>
              <a:blip r:embed="rId6" cstate="hqprint">
                <a:extLst>
                  <a:ext uri="{28A0092B-C50C-407E-A947-70E740481C1C}">
                    <a14:useLocalDpi xmlns:a14="http://schemas.microsoft.com/office/drawing/2010/main"/>
                  </a:ext>
                </a:extLst>
              </a:blip>
              <a:stretch>
                <a:fillRect/>
              </a:stretch>
            </a:blipFill>
          </p:spPr>
          <p:txBody>
            <a:bodyPr/>
            <a:lstStyle/>
            <a:p>
              <a:endParaRPr lang="en-US"/>
            </a:p>
          </p:txBody>
        </p:sp>
      </p:grpSp>
      <p:sp>
        <p:nvSpPr>
          <p:cNvPr id="10" name="TextBox 10"/>
          <p:cNvSpPr txBox="1"/>
          <p:nvPr/>
        </p:nvSpPr>
        <p:spPr>
          <a:xfrm>
            <a:off x="1028700" y="2816456"/>
            <a:ext cx="8369977" cy="4776720"/>
          </a:xfrm>
          <a:prstGeom prst="rect">
            <a:avLst/>
          </a:prstGeom>
        </p:spPr>
        <p:txBody>
          <a:bodyPr lIns="0" tIns="0" rIns="0" bIns="0" rtlCol="0" anchor="t">
            <a:spAutoFit/>
          </a:bodyPr>
          <a:lstStyle/>
          <a:p>
            <a:pPr algn="l">
              <a:lnSpc>
                <a:spcPts val="9315"/>
              </a:lnSpc>
            </a:pPr>
            <a:r>
              <a:rPr lang="en-US" sz="8100">
                <a:solidFill>
                  <a:srgbClr val="FFFFFF"/>
                </a:solidFill>
                <a:latin typeface="Anton"/>
                <a:ea typeface="Anton"/>
                <a:cs typeface="Anton"/>
                <a:sym typeface="Anton"/>
              </a:rPr>
              <a:t>Computer (CE)</a:t>
            </a:r>
          </a:p>
          <a:p>
            <a:pPr algn="l">
              <a:lnSpc>
                <a:spcPts val="9315"/>
              </a:lnSpc>
            </a:pPr>
            <a:r>
              <a:rPr lang="en-US" sz="8100">
                <a:solidFill>
                  <a:srgbClr val="FFFFFF"/>
                </a:solidFill>
                <a:latin typeface="Anton"/>
                <a:ea typeface="Anton"/>
                <a:cs typeface="Anton"/>
                <a:sym typeface="Anton"/>
              </a:rPr>
              <a:t>Electrical (EE)</a:t>
            </a:r>
          </a:p>
          <a:p>
            <a:pPr algn="l">
              <a:lnSpc>
                <a:spcPts val="9315"/>
              </a:lnSpc>
            </a:pPr>
            <a:r>
              <a:rPr lang="en-US" sz="8100">
                <a:solidFill>
                  <a:srgbClr val="FFFFFF"/>
                </a:solidFill>
                <a:latin typeface="Anton"/>
                <a:ea typeface="Anton"/>
                <a:cs typeface="Anton"/>
                <a:sym typeface="Anton"/>
              </a:rPr>
              <a:t>Electronic (</a:t>
            </a:r>
            <a:r>
              <a:rPr lang="en-US" sz="8100" err="1">
                <a:solidFill>
                  <a:srgbClr val="FFFFFF"/>
                </a:solidFill>
                <a:latin typeface="Anton"/>
                <a:ea typeface="Anton"/>
                <a:cs typeface="Anton"/>
                <a:sym typeface="Anton"/>
              </a:rPr>
              <a:t>ElecE</a:t>
            </a:r>
            <a:r>
              <a:rPr lang="en-US" sz="8100">
                <a:solidFill>
                  <a:srgbClr val="FFFFFF"/>
                </a:solidFill>
                <a:latin typeface="Anton"/>
                <a:ea typeface="Anton"/>
                <a:cs typeface="Anton"/>
                <a:sym typeface="Anton"/>
              </a:rPr>
              <a:t>)</a:t>
            </a:r>
          </a:p>
          <a:p>
            <a:pPr algn="l">
              <a:lnSpc>
                <a:spcPts val="9660"/>
              </a:lnSpc>
            </a:pPr>
            <a:r>
              <a:rPr lang="en-US" sz="8400">
                <a:solidFill>
                  <a:srgbClr val="FFFFFF"/>
                </a:solidFill>
                <a:latin typeface="Anton"/>
                <a:ea typeface="Anton"/>
                <a:cs typeface="Anton"/>
                <a:sym typeface="Anton"/>
              </a:rPr>
              <a:t>Engineering</a:t>
            </a:r>
          </a:p>
        </p:txBody>
      </p:sp>
      <p:sp>
        <p:nvSpPr>
          <p:cNvPr id="13" name="TextBox 13"/>
          <p:cNvSpPr txBox="1"/>
          <p:nvPr/>
        </p:nvSpPr>
        <p:spPr>
          <a:xfrm>
            <a:off x="753483" y="1771702"/>
            <a:ext cx="3579801" cy="916276"/>
          </a:xfrm>
          <a:prstGeom prst="rect">
            <a:avLst/>
          </a:prstGeom>
        </p:spPr>
        <p:txBody>
          <a:bodyPr wrap="square" lIns="0" tIns="0" rIns="0" bIns="0" rtlCol="0" anchor="t">
            <a:spAutoFit/>
          </a:bodyPr>
          <a:lstStyle/>
          <a:p>
            <a:pPr algn="ctr">
              <a:lnSpc>
                <a:spcPts val="7603"/>
              </a:lnSpc>
              <a:spcBef>
                <a:spcPct val="0"/>
              </a:spcBef>
            </a:pPr>
            <a:r>
              <a:rPr lang="en-US" sz="5849">
                <a:solidFill>
                  <a:srgbClr val="FFFFFF"/>
                </a:solidFill>
                <a:latin typeface="Montserrat"/>
                <a:ea typeface="Montserrat"/>
                <a:cs typeface="Montserrat"/>
                <a:sym typeface="Montserrat"/>
              </a:rPr>
              <a:t>BEng in</a:t>
            </a:r>
          </a:p>
        </p:txBody>
      </p:sp>
      <p:sp>
        <p:nvSpPr>
          <p:cNvPr id="14" name="TextBox 14"/>
          <p:cNvSpPr txBox="1"/>
          <p:nvPr/>
        </p:nvSpPr>
        <p:spPr>
          <a:xfrm>
            <a:off x="990600" y="7736051"/>
            <a:ext cx="5688409" cy="619969"/>
          </a:xfrm>
          <a:prstGeom prst="rect">
            <a:avLst/>
          </a:prstGeom>
        </p:spPr>
        <p:txBody>
          <a:bodyPr lIns="0" tIns="0" rIns="0" bIns="0" rtlCol="0" anchor="t">
            <a:spAutoFit/>
          </a:bodyPr>
          <a:lstStyle/>
          <a:p>
            <a:pPr algn="l">
              <a:lnSpc>
                <a:spcPts val="5023"/>
              </a:lnSpc>
              <a:spcBef>
                <a:spcPct val="0"/>
              </a:spcBef>
            </a:pPr>
            <a:r>
              <a:rPr lang="en-US" sz="3864">
                <a:solidFill>
                  <a:srgbClr val="FFFFFF"/>
                </a:solidFill>
                <a:latin typeface="Montserrat"/>
                <a:ea typeface="Montserrat"/>
                <a:cs typeface="Montserrat"/>
                <a:sym typeface="Montserrat"/>
              </a:rPr>
              <a:t>(JS6987)</a:t>
            </a:r>
          </a:p>
        </p:txBody>
      </p:sp>
      <p:pic>
        <p:nvPicPr>
          <p:cNvPr id="11" name="Picture 10">
            <a:extLst>
              <a:ext uri="{FF2B5EF4-FFF2-40B4-BE49-F238E27FC236}">
                <a16:creationId xmlns:a16="http://schemas.microsoft.com/office/drawing/2014/main" id="{971F954E-3D08-9D23-79E3-0D00BCA8B0C4}"/>
              </a:ext>
            </a:extLst>
          </p:cNvPr>
          <p:cNvPicPr>
            <a:picLocks noChangeAspect="1"/>
          </p:cNvPicPr>
          <p:nvPr/>
        </p:nvPicPr>
        <p:blipFill>
          <a:blip r:embed="rId7">
            <a:lum bright="100000" contrast="-70000"/>
          </a:blip>
          <a:stretch>
            <a:fillRect/>
          </a:stretch>
        </p:blipFill>
        <p:spPr>
          <a:xfrm>
            <a:off x="13530477" y="436476"/>
            <a:ext cx="4038625" cy="78009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3" cstate="hqprint">
              <a:extLst>
                <a:ext uri="{28A0092B-C50C-407E-A947-70E740481C1C}">
                  <a14:useLocalDpi xmlns:a14="http://schemas.microsoft.com/office/drawing/2010/main"/>
                </a:ext>
              </a:extLst>
            </a:blip>
            <a:stretch>
              <a:fillRect/>
            </a:stretch>
          </a:blipFill>
        </p:spPr>
        <p:txBody>
          <a:bodyPr/>
          <a:lstStyle/>
          <a:p>
            <a:endParaRPr lang="en-US"/>
          </a:p>
        </p:txBody>
      </p:sp>
      <p:grpSp>
        <p:nvGrpSpPr>
          <p:cNvPr id="3" name="Group 3"/>
          <p:cNvGrpSpPr/>
          <p:nvPr/>
        </p:nvGrpSpPr>
        <p:grpSpPr>
          <a:xfrm>
            <a:off x="-1856497" y="426262"/>
            <a:ext cx="15928354" cy="812870"/>
            <a:chOff x="0" y="0"/>
            <a:chExt cx="4195122" cy="214089"/>
          </a:xfrm>
        </p:grpSpPr>
        <p:sp>
          <p:nvSpPr>
            <p:cNvPr id="4" name="Freeform 4"/>
            <p:cNvSpPr/>
            <p:nvPr/>
          </p:nvSpPr>
          <p:spPr>
            <a:xfrm>
              <a:off x="0" y="0"/>
              <a:ext cx="4195122" cy="214089"/>
            </a:xfrm>
            <a:custGeom>
              <a:avLst/>
              <a:gdLst/>
              <a:ahLst/>
              <a:cxnLst/>
              <a:rect l="l" t="t" r="r" b="b"/>
              <a:pathLst>
                <a:path w="4195122" h="214089">
                  <a:moveTo>
                    <a:pt x="0" y="0"/>
                  </a:moveTo>
                  <a:lnTo>
                    <a:pt x="4195122" y="0"/>
                  </a:lnTo>
                  <a:lnTo>
                    <a:pt x="4195122" y="214089"/>
                  </a:lnTo>
                  <a:lnTo>
                    <a:pt x="0" y="214089"/>
                  </a:lnTo>
                  <a:close/>
                </a:path>
              </a:pathLst>
            </a:custGeom>
            <a:gradFill rotWithShape="1">
              <a:gsLst>
                <a:gs pos="0">
                  <a:srgbClr val="FFA100">
                    <a:alpha val="100000"/>
                  </a:srgbClr>
                </a:gs>
                <a:gs pos="33333">
                  <a:srgbClr val="FFBF42">
                    <a:alpha val="100000"/>
                  </a:srgbClr>
                </a:gs>
                <a:gs pos="66667">
                  <a:srgbClr val="FFFFFF">
                    <a:alpha val="0"/>
                  </a:srgbClr>
                </a:gs>
                <a:gs pos="100000">
                  <a:srgbClr val="721839">
                    <a:alpha val="0"/>
                  </a:srgbClr>
                </a:gs>
              </a:gsLst>
              <a:lin ang="0"/>
            </a:gradFill>
          </p:spPr>
          <p:txBody>
            <a:bodyPr/>
            <a:lstStyle/>
            <a:p>
              <a:endParaRPr lang="en-US"/>
            </a:p>
          </p:txBody>
        </p:sp>
        <p:sp>
          <p:nvSpPr>
            <p:cNvPr id="5" name="TextBox 5"/>
            <p:cNvSpPr txBox="1"/>
            <p:nvPr/>
          </p:nvSpPr>
          <p:spPr>
            <a:xfrm>
              <a:off x="0" y="-38100"/>
              <a:ext cx="4195122" cy="252189"/>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a:off x="8467125" y="1526472"/>
            <a:ext cx="9820875" cy="8844553"/>
            <a:chOff x="0" y="0"/>
            <a:chExt cx="620484" cy="558800"/>
          </a:xfrm>
        </p:grpSpPr>
        <p:sp>
          <p:nvSpPr>
            <p:cNvPr id="8" name="Freeform 8"/>
            <p:cNvSpPr/>
            <p:nvPr/>
          </p:nvSpPr>
          <p:spPr>
            <a:xfrm>
              <a:off x="0" y="0"/>
              <a:ext cx="620484" cy="558800"/>
            </a:xfrm>
            <a:custGeom>
              <a:avLst/>
              <a:gdLst/>
              <a:ahLst/>
              <a:cxnLst/>
              <a:rect l="l" t="t" r="r" b="b"/>
              <a:pathLst>
                <a:path w="620484" h="558800">
                  <a:moveTo>
                    <a:pt x="0" y="558800"/>
                  </a:moveTo>
                  <a:cubicBezTo>
                    <a:pt x="0" y="411634"/>
                    <a:pt x="66186" y="267731"/>
                    <a:pt x="181736" y="163669"/>
                  </a:cubicBezTo>
                  <a:cubicBezTo>
                    <a:pt x="297285" y="59606"/>
                    <a:pt x="457073" y="0"/>
                    <a:pt x="620484" y="0"/>
                  </a:cubicBezTo>
                  <a:lnTo>
                    <a:pt x="620484" y="558800"/>
                  </a:lnTo>
                  <a:lnTo>
                    <a:pt x="0" y="558800"/>
                  </a:lnTo>
                  <a:close/>
                </a:path>
              </a:pathLst>
            </a:custGeom>
            <a:solidFill>
              <a:srgbClr val="F6BA18"/>
            </a:solidFill>
          </p:spPr>
          <p:txBody>
            <a:bodyPr/>
            <a:lstStyle/>
            <a:p>
              <a:endParaRPr lang="en-US"/>
            </a:p>
          </p:txBody>
        </p:sp>
        <p:sp>
          <p:nvSpPr>
            <p:cNvPr id="9" name="TextBox 9"/>
            <p:cNvSpPr txBox="1"/>
            <p:nvPr/>
          </p:nvSpPr>
          <p:spPr>
            <a:xfrm>
              <a:off x="183325" y="127000"/>
              <a:ext cx="437159" cy="431800"/>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10676260" y="1891523"/>
            <a:ext cx="7165367" cy="2614346"/>
          </a:xfrm>
          <a:prstGeom prst="rect">
            <a:avLst/>
          </a:prstGeom>
        </p:spPr>
        <p:txBody>
          <a:bodyPr lIns="0" tIns="0" rIns="0" bIns="0" rtlCol="0" anchor="t">
            <a:spAutoFit/>
          </a:bodyPr>
          <a:lstStyle/>
          <a:p>
            <a:pPr algn="r">
              <a:lnSpc>
                <a:spcPts val="10599"/>
              </a:lnSpc>
            </a:pPr>
            <a:r>
              <a:rPr lang="en-US" sz="7571">
                <a:solidFill>
                  <a:srgbClr val="FFFFFF"/>
                </a:solidFill>
                <a:latin typeface="Anton"/>
                <a:ea typeface="Anton"/>
                <a:cs typeface="Anton"/>
                <a:sym typeface="Anton"/>
              </a:rPr>
              <a:t>OUR</a:t>
            </a:r>
          </a:p>
          <a:p>
            <a:pPr algn="r">
              <a:lnSpc>
                <a:spcPts val="10599"/>
              </a:lnSpc>
              <a:spcBef>
                <a:spcPct val="0"/>
              </a:spcBef>
            </a:pPr>
            <a:r>
              <a:rPr lang="en-US" sz="7571">
                <a:solidFill>
                  <a:srgbClr val="FFFFFF"/>
                </a:solidFill>
                <a:latin typeface="Anton"/>
                <a:ea typeface="Anton"/>
                <a:cs typeface="Anton"/>
                <a:sym typeface="Anton"/>
              </a:rPr>
              <a:t>COMMUNITY</a:t>
            </a:r>
          </a:p>
        </p:txBody>
      </p:sp>
      <p:sp>
        <p:nvSpPr>
          <p:cNvPr id="11" name="TextBox 11"/>
          <p:cNvSpPr txBox="1"/>
          <p:nvPr/>
        </p:nvSpPr>
        <p:spPr>
          <a:xfrm>
            <a:off x="1028700" y="546969"/>
            <a:ext cx="14845242" cy="1710667"/>
          </a:xfrm>
          <a:prstGeom prst="rect">
            <a:avLst/>
          </a:prstGeom>
        </p:spPr>
        <p:txBody>
          <a:bodyPr lIns="0" tIns="0" rIns="0" bIns="0" rtlCol="0" anchor="t">
            <a:spAutoFit/>
          </a:bodyPr>
          <a:lstStyle/>
          <a:p>
            <a:pPr algn="l">
              <a:lnSpc>
                <a:spcPts val="14086"/>
              </a:lnSpc>
              <a:spcBef>
                <a:spcPct val="0"/>
              </a:spcBef>
            </a:pPr>
            <a:r>
              <a:rPr lang="en-US" sz="10061">
                <a:solidFill>
                  <a:srgbClr val="FFFFFF"/>
                </a:solidFill>
                <a:latin typeface="Anton"/>
                <a:ea typeface="Anton"/>
                <a:cs typeface="Anton"/>
                <a:sym typeface="Anton"/>
              </a:rPr>
              <a:t>OUR DEPARTMENT</a:t>
            </a:r>
          </a:p>
        </p:txBody>
      </p:sp>
      <p:sp>
        <p:nvSpPr>
          <p:cNvPr id="12" name="TextBox 12"/>
          <p:cNvSpPr txBox="1"/>
          <p:nvPr/>
        </p:nvSpPr>
        <p:spPr>
          <a:xfrm>
            <a:off x="1028700" y="2267161"/>
            <a:ext cx="11461677" cy="617101"/>
          </a:xfrm>
          <a:prstGeom prst="rect">
            <a:avLst/>
          </a:prstGeom>
        </p:spPr>
        <p:txBody>
          <a:bodyPr lIns="0" tIns="0" rIns="0" bIns="0" rtlCol="0" anchor="t">
            <a:spAutoFit/>
          </a:bodyPr>
          <a:lstStyle/>
          <a:p>
            <a:pPr algn="ctr">
              <a:lnSpc>
                <a:spcPts val="4805"/>
              </a:lnSpc>
              <a:spcBef>
                <a:spcPct val="0"/>
              </a:spcBef>
            </a:pPr>
            <a:r>
              <a:rPr lang="en-US" sz="4118">
                <a:solidFill>
                  <a:srgbClr val="FFFFFF"/>
                </a:solidFill>
                <a:latin typeface="Montserrat"/>
                <a:ea typeface="Montserrat"/>
                <a:cs typeface="Montserrat"/>
                <a:sym typeface="Montserrat"/>
              </a:rPr>
              <a:t>Electrical and Computer Engineering (ECE) </a:t>
            </a:r>
          </a:p>
        </p:txBody>
      </p:sp>
      <p:sp>
        <p:nvSpPr>
          <p:cNvPr id="13" name="TextBox 13"/>
          <p:cNvSpPr txBox="1"/>
          <p:nvPr/>
        </p:nvSpPr>
        <p:spPr>
          <a:xfrm>
            <a:off x="4751757" y="7130505"/>
            <a:ext cx="2707751" cy="1105786"/>
          </a:xfrm>
          <a:prstGeom prst="rect">
            <a:avLst/>
          </a:prstGeom>
        </p:spPr>
        <p:txBody>
          <a:bodyPr lIns="0" tIns="0" rIns="0" bIns="0" rtlCol="0" anchor="t">
            <a:spAutoFit/>
          </a:bodyPr>
          <a:lstStyle/>
          <a:p>
            <a:pPr algn="l">
              <a:lnSpc>
                <a:spcPts val="2998"/>
              </a:lnSpc>
              <a:spcBef>
                <a:spcPct val="0"/>
              </a:spcBef>
            </a:pPr>
            <a:r>
              <a:rPr lang="en-US" sz="2141">
                <a:solidFill>
                  <a:srgbClr val="FFFFFF"/>
                </a:solidFill>
                <a:latin typeface="Montserrat"/>
                <a:ea typeface="Montserrat"/>
                <a:cs typeface="Montserrat"/>
                <a:sym typeface="Montserrat"/>
              </a:rPr>
              <a:t>Computer Science &amp; Information Systems</a:t>
            </a:r>
          </a:p>
        </p:txBody>
      </p:sp>
      <p:sp>
        <p:nvSpPr>
          <p:cNvPr id="14" name="TextBox 14"/>
          <p:cNvSpPr txBox="1"/>
          <p:nvPr/>
        </p:nvSpPr>
        <p:spPr>
          <a:xfrm>
            <a:off x="4740132" y="8954812"/>
            <a:ext cx="1392189" cy="550407"/>
          </a:xfrm>
          <a:prstGeom prst="rect">
            <a:avLst/>
          </a:prstGeom>
        </p:spPr>
        <p:txBody>
          <a:bodyPr lIns="0" tIns="0" rIns="0" bIns="0" rtlCol="0" anchor="t">
            <a:spAutoFit/>
          </a:bodyPr>
          <a:lstStyle/>
          <a:p>
            <a:pPr algn="ctr">
              <a:lnSpc>
                <a:spcPts val="4821"/>
              </a:lnSpc>
              <a:spcBef>
                <a:spcPct val="0"/>
              </a:spcBef>
            </a:pPr>
            <a:r>
              <a:rPr lang="en-US" sz="2800" b="1">
                <a:solidFill>
                  <a:srgbClr val="FFFFFF"/>
                </a:solidFill>
                <a:latin typeface="Montserrat Bold"/>
                <a:ea typeface="Montserrat Bold"/>
                <a:cs typeface="Montserrat Bold"/>
                <a:sym typeface="Montserrat Bold"/>
              </a:rPr>
              <a:t>World</a:t>
            </a:r>
          </a:p>
        </p:txBody>
      </p:sp>
      <p:sp>
        <p:nvSpPr>
          <p:cNvPr id="15" name="TextBox 15"/>
          <p:cNvSpPr txBox="1"/>
          <p:nvPr/>
        </p:nvSpPr>
        <p:spPr>
          <a:xfrm>
            <a:off x="6303113" y="7832802"/>
            <a:ext cx="1633175" cy="1660583"/>
          </a:xfrm>
          <a:prstGeom prst="rect">
            <a:avLst/>
          </a:prstGeom>
        </p:spPr>
        <p:txBody>
          <a:bodyPr wrap="square" lIns="0" tIns="0" rIns="0" bIns="0" rtlCol="0" anchor="t">
            <a:spAutoFit/>
          </a:bodyPr>
          <a:lstStyle/>
          <a:p>
            <a:pPr algn="ctr">
              <a:lnSpc>
                <a:spcPts val="14318"/>
              </a:lnSpc>
              <a:spcBef>
                <a:spcPct val="0"/>
              </a:spcBef>
            </a:pPr>
            <a:r>
              <a:rPr lang="en-US" sz="9000" b="1">
                <a:solidFill>
                  <a:srgbClr val="FFFFFF"/>
                </a:solidFill>
                <a:latin typeface="Montserrat Bold"/>
                <a:ea typeface="Montserrat Bold"/>
                <a:cs typeface="Montserrat Bold"/>
                <a:sym typeface="Montserrat Bold"/>
              </a:rPr>
              <a:t>27</a:t>
            </a:r>
            <a:endParaRPr lang="en-US" sz="9000" b="1">
              <a:solidFill>
                <a:srgbClr val="FFFFFF"/>
              </a:solidFill>
              <a:latin typeface="Montserrat Bold"/>
              <a:ea typeface="Montserrat Bold"/>
              <a:cs typeface="Montserrat Bold"/>
            </a:endParaRPr>
          </a:p>
        </p:txBody>
      </p:sp>
      <p:sp>
        <p:nvSpPr>
          <p:cNvPr id="16" name="TextBox 16"/>
          <p:cNvSpPr txBox="1"/>
          <p:nvPr/>
        </p:nvSpPr>
        <p:spPr>
          <a:xfrm>
            <a:off x="7703185" y="7825475"/>
            <a:ext cx="772170" cy="633891"/>
          </a:xfrm>
          <a:prstGeom prst="rect">
            <a:avLst/>
          </a:prstGeom>
        </p:spPr>
        <p:txBody>
          <a:bodyPr wrap="square" lIns="0" tIns="0" rIns="0" bIns="0" rtlCol="0" anchor="t">
            <a:spAutoFit/>
          </a:bodyPr>
          <a:lstStyle/>
          <a:p>
            <a:pPr algn="ctr">
              <a:lnSpc>
                <a:spcPts val="5279"/>
              </a:lnSpc>
              <a:spcBef>
                <a:spcPct val="0"/>
              </a:spcBef>
            </a:pPr>
            <a:r>
              <a:rPr lang="en-US" sz="3750" b="1" err="1">
                <a:solidFill>
                  <a:srgbClr val="FFFFFF"/>
                </a:solidFill>
                <a:latin typeface="Canva Sans Bold"/>
                <a:ea typeface="Canva Sans Bold"/>
                <a:cs typeface="Canva Sans Bold"/>
              </a:rPr>
              <a:t>th</a:t>
            </a:r>
          </a:p>
        </p:txBody>
      </p:sp>
      <p:sp>
        <p:nvSpPr>
          <p:cNvPr id="17" name="TextBox 17"/>
          <p:cNvSpPr txBox="1"/>
          <p:nvPr/>
        </p:nvSpPr>
        <p:spPr>
          <a:xfrm>
            <a:off x="1028700" y="5439046"/>
            <a:ext cx="3578082" cy="751730"/>
          </a:xfrm>
          <a:prstGeom prst="rect">
            <a:avLst/>
          </a:prstGeom>
        </p:spPr>
        <p:txBody>
          <a:bodyPr lIns="0" tIns="0" rIns="0" bIns="0" rtlCol="0" anchor="t">
            <a:spAutoFit/>
          </a:bodyPr>
          <a:lstStyle/>
          <a:p>
            <a:pPr algn="l">
              <a:lnSpc>
                <a:spcPts val="3068"/>
              </a:lnSpc>
              <a:spcBef>
                <a:spcPct val="0"/>
              </a:spcBef>
            </a:pPr>
            <a:r>
              <a:rPr lang="en-US" sz="2192">
                <a:solidFill>
                  <a:srgbClr val="FFFFFF"/>
                </a:solidFill>
                <a:latin typeface="Montserrat"/>
                <a:ea typeface="Montserrat"/>
                <a:cs typeface="Montserrat"/>
                <a:sym typeface="Montserrat"/>
              </a:rPr>
              <a:t>Electrical and Electronic Engineering</a:t>
            </a:r>
          </a:p>
        </p:txBody>
      </p:sp>
      <p:sp>
        <p:nvSpPr>
          <p:cNvPr id="18" name="TextBox 18"/>
          <p:cNvSpPr txBox="1"/>
          <p:nvPr/>
        </p:nvSpPr>
        <p:spPr>
          <a:xfrm>
            <a:off x="1086756" y="7111455"/>
            <a:ext cx="1349781" cy="558181"/>
          </a:xfrm>
          <a:prstGeom prst="rect">
            <a:avLst/>
          </a:prstGeom>
        </p:spPr>
        <p:txBody>
          <a:bodyPr lIns="0" tIns="0" rIns="0" bIns="0" rtlCol="0" anchor="t">
            <a:spAutoFit/>
          </a:bodyPr>
          <a:lstStyle/>
          <a:p>
            <a:pPr algn="ctr">
              <a:lnSpc>
                <a:spcPts val="4674"/>
              </a:lnSpc>
              <a:spcBef>
                <a:spcPct val="0"/>
              </a:spcBef>
            </a:pPr>
            <a:r>
              <a:rPr lang="en-US" sz="2800" b="1">
                <a:solidFill>
                  <a:srgbClr val="FFFFFF"/>
                </a:solidFill>
                <a:latin typeface="Montserrat Bold"/>
                <a:ea typeface="Montserrat Bold"/>
                <a:cs typeface="Montserrat Bold"/>
                <a:sym typeface="Montserrat Bold"/>
              </a:rPr>
              <a:t>World</a:t>
            </a:r>
          </a:p>
        </p:txBody>
      </p:sp>
      <p:sp>
        <p:nvSpPr>
          <p:cNvPr id="19" name="TextBox 19"/>
          <p:cNvSpPr txBox="1"/>
          <p:nvPr/>
        </p:nvSpPr>
        <p:spPr>
          <a:xfrm>
            <a:off x="2481376" y="6108508"/>
            <a:ext cx="1665801" cy="1561128"/>
          </a:xfrm>
          <a:prstGeom prst="rect">
            <a:avLst/>
          </a:prstGeom>
        </p:spPr>
        <p:txBody>
          <a:bodyPr lIns="0" tIns="0" rIns="0" bIns="0" rtlCol="0" anchor="t">
            <a:spAutoFit/>
          </a:bodyPr>
          <a:lstStyle/>
          <a:p>
            <a:pPr algn="ctr">
              <a:lnSpc>
                <a:spcPts val="12963"/>
              </a:lnSpc>
              <a:spcBef>
                <a:spcPct val="0"/>
              </a:spcBef>
            </a:pPr>
            <a:r>
              <a:rPr lang="en-US" sz="9250" b="1">
                <a:solidFill>
                  <a:srgbClr val="FFFFFF"/>
                </a:solidFill>
                <a:latin typeface="Montserrat Bold"/>
                <a:ea typeface="Montserrat Bold"/>
                <a:cs typeface="Montserrat Bold"/>
                <a:sym typeface="Montserrat Bold"/>
              </a:rPr>
              <a:t>51</a:t>
            </a:r>
            <a:endParaRPr lang="en-US" sz="9259" b="1">
              <a:solidFill>
                <a:srgbClr val="FFFFFF"/>
              </a:solidFill>
              <a:latin typeface="Montserrat Bold"/>
              <a:ea typeface="Montserrat Bold"/>
              <a:cs typeface="Montserrat Bold"/>
              <a:sym typeface="Montserrat Bold"/>
            </a:endParaRPr>
          </a:p>
        </p:txBody>
      </p:sp>
      <p:sp>
        <p:nvSpPr>
          <p:cNvPr id="20" name="TextBox 20"/>
          <p:cNvSpPr txBox="1"/>
          <p:nvPr/>
        </p:nvSpPr>
        <p:spPr>
          <a:xfrm>
            <a:off x="3887948" y="6091789"/>
            <a:ext cx="518457" cy="571320"/>
          </a:xfrm>
          <a:prstGeom prst="rect">
            <a:avLst/>
          </a:prstGeom>
        </p:spPr>
        <p:txBody>
          <a:bodyPr lIns="0" tIns="0" rIns="0" bIns="0" rtlCol="0" anchor="t">
            <a:spAutoFit/>
          </a:bodyPr>
          <a:lstStyle/>
          <a:p>
            <a:pPr algn="ctr">
              <a:lnSpc>
                <a:spcPts val="4672"/>
              </a:lnSpc>
              <a:spcBef>
                <a:spcPct val="0"/>
              </a:spcBef>
            </a:pPr>
            <a:r>
              <a:rPr lang="en-US" sz="3300" b="1">
                <a:solidFill>
                  <a:srgbClr val="FFFFFF"/>
                </a:solidFill>
                <a:latin typeface="Canva Sans Bold"/>
                <a:ea typeface="Canva Sans Bold"/>
                <a:cs typeface="Canva Sans Bold"/>
                <a:sym typeface="Canva Sans Bold"/>
              </a:rPr>
              <a:t>st</a:t>
            </a:r>
            <a:endParaRPr lang="en-US" sz="3300" b="1">
              <a:solidFill>
                <a:srgbClr val="FFFFFF"/>
              </a:solidFill>
              <a:latin typeface="Canva Sans Bold"/>
              <a:ea typeface="Canva Sans Bold"/>
              <a:cs typeface="Canva Sans Bold"/>
            </a:endParaRPr>
          </a:p>
        </p:txBody>
      </p:sp>
      <p:sp>
        <p:nvSpPr>
          <p:cNvPr id="21" name="TextBox 21"/>
          <p:cNvSpPr txBox="1"/>
          <p:nvPr/>
        </p:nvSpPr>
        <p:spPr>
          <a:xfrm>
            <a:off x="4740132" y="4308559"/>
            <a:ext cx="3400697" cy="666144"/>
          </a:xfrm>
          <a:prstGeom prst="rect">
            <a:avLst/>
          </a:prstGeom>
        </p:spPr>
        <p:txBody>
          <a:bodyPr lIns="0" tIns="0" rIns="0" bIns="0" rtlCol="0" anchor="t">
            <a:spAutoFit/>
          </a:bodyPr>
          <a:lstStyle/>
          <a:p>
            <a:pPr algn="l">
              <a:lnSpc>
                <a:spcPts val="2698"/>
              </a:lnSpc>
              <a:spcBef>
                <a:spcPct val="0"/>
              </a:spcBef>
            </a:pPr>
            <a:r>
              <a:rPr lang="en-US" sz="1927" i="1">
                <a:solidFill>
                  <a:srgbClr val="FFFFFF"/>
                </a:solidFill>
                <a:latin typeface="Montserrat Italics"/>
                <a:ea typeface="Montserrat Italics"/>
                <a:cs typeface="Montserrat Italics"/>
                <a:sym typeface="Montserrat Italics"/>
              </a:rPr>
              <a:t>QS World University</a:t>
            </a:r>
          </a:p>
          <a:p>
            <a:pPr algn="l">
              <a:lnSpc>
                <a:spcPts val="2698"/>
              </a:lnSpc>
              <a:spcBef>
                <a:spcPct val="0"/>
              </a:spcBef>
            </a:pPr>
            <a:r>
              <a:rPr lang="en-US" sz="1900" i="1">
                <a:solidFill>
                  <a:srgbClr val="FFFFFF"/>
                </a:solidFill>
                <a:latin typeface="Montserrat Italics"/>
                <a:ea typeface="Montserrat Italics"/>
                <a:cs typeface="Montserrat Italics"/>
                <a:sym typeface="Montserrat Italics"/>
              </a:rPr>
              <a:t>Rankings by Subject 2026</a:t>
            </a:r>
            <a:endParaRPr lang="en-US" sz="1900" i="1">
              <a:solidFill>
                <a:srgbClr val="FFFFFF"/>
              </a:solidFill>
              <a:latin typeface="Montserrat Italics"/>
              <a:ea typeface="Montserrat Italics"/>
              <a:cs typeface="Montserrat Italics"/>
            </a:endParaRPr>
          </a:p>
        </p:txBody>
      </p:sp>
      <p:sp>
        <p:nvSpPr>
          <p:cNvPr id="22" name="Freeform 22"/>
          <p:cNvSpPr/>
          <p:nvPr/>
        </p:nvSpPr>
        <p:spPr>
          <a:xfrm>
            <a:off x="1028700" y="3681081"/>
            <a:ext cx="3521909" cy="1281330"/>
          </a:xfrm>
          <a:custGeom>
            <a:avLst/>
            <a:gdLst/>
            <a:ahLst/>
            <a:cxnLst/>
            <a:rect l="l" t="t" r="r" b="b"/>
            <a:pathLst>
              <a:path w="3521909" h="1281330">
                <a:moveTo>
                  <a:pt x="0" y="0"/>
                </a:moveTo>
                <a:lnTo>
                  <a:pt x="3521909" y="0"/>
                </a:lnTo>
                <a:lnTo>
                  <a:pt x="3521909" y="1281330"/>
                </a:lnTo>
                <a:lnTo>
                  <a:pt x="0" y="1281330"/>
                </a:lnTo>
                <a:lnTo>
                  <a:pt x="0" y="0"/>
                </a:lnTo>
                <a:close/>
              </a:path>
            </a:pathLst>
          </a:custGeom>
          <a:blipFill>
            <a:blip r:embed="rId4" cstate="hqprint">
              <a:extLst>
                <a:ext uri="{28A0092B-C50C-407E-A947-70E740481C1C}">
                  <a14:useLocalDpi xmlns:a14="http://schemas.microsoft.com/office/drawing/2010/main"/>
                </a:ext>
              </a:extLst>
            </a:blip>
            <a:stretch>
              <a:fillRect/>
            </a:stretch>
          </a:blipFill>
        </p:spPr>
        <p:txBody>
          <a:bodyPr/>
          <a:lstStyle/>
          <a:p>
            <a:endParaRPr lang="en-US"/>
          </a:p>
        </p:txBody>
      </p:sp>
      <p:sp>
        <p:nvSpPr>
          <p:cNvPr id="23" name="TextBox 23"/>
          <p:cNvSpPr txBox="1"/>
          <p:nvPr/>
        </p:nvSpPr>
        <p:spPr>
          <a:xfrm>
            <a:off x="12366420" y="7038723"/>
            <a:ext cx="3196237" cy="1002665"/>
          </a:xfrm>
          <a:prstGeom prst="rect">
            <a:avLst/>
          </a:prstGeom>
        </p:spPr>
        <p:txBody>
          <a:bodyPr lIns="0" tIns="0" rIns="0" bIns="0" rtlCol="0" anchor="t">
            <a:spAutoFit/>
          </a:bodyPr>
          <a:lstStyle/>
          <a:p>
            <a:pPr algn="ctr">
              <a:lnSpc>
                <a:spcPts val="4059"/>
              </a:lnSpc>
              <a:spcBef>
                <a:spcPct val="0"/>
              </a:spcBef>
            </a:pPr>
            <a:r>
              <a:rPr lang="en-US" sz="2899">
                <a:solidFill>
                  <a:srgbClr val="265166"/>
                </a:solidFill>
                <a:latin typeface="Montserrat"/>
                <a:ea typeface="Montserrat"/>
                <a:cs typeface="Montserrat"/>
                <a:sym typeface="Montserrat"/>
              </a:rPr>
              <a:t>Undergraduate Students</a:t>
            </a:r>
          </a:p>
        </p:txBody>
      </p:sp>
      <p:sp>
        <p:nvSpPr>
          <p:cNvPr id="24" name="TextBox 24"/>
          <p:cNvSpPr txBox="1"/>
          <p:nvPr/>
        </p:nvSpPr>
        <p:spPr>
          <a:xfrm>
            <a:off x="12708271" y="5395953"/>
            <a:ext cx="2452990" cy="1580754"/>
          </a:xfrm>
          <a:prstGeom prst="rect">
            <a:avLst/>
          </a:prstGeom>
        </p:spPr>
        <p:txBody>
          <a:bodyPr lIns="0" tIns="0" rIns="0" bIns="0" rtlCol="0" anchor="t">
            <a:spAutoFit/>
          </a:bodyPr>
          <a:lstStyle/>
          <a:p>
            <a:pPr algn="ctr">
              <a:lnSpc>
                <a:spcPts val="13846"/>
              </a:lnSpc>
              <a:spcBef>
                <a:spcPct val="0"/>
              </a:spcBef>
            </a:pPr>
            <a:r>
              <a:rPr lang="en-US" sz="8000" b="1">
                <a:solidFill>
                  <a:srgbClr val="267983"/>
                </a:solidFill>
                <a:latin typeface="Montserrat Bold"/>
                <a:ea typeface="Montserrat Bold"/>
                <a:cs typeface="Montserrat Bold"/>
                <a:sym typeface="Montserrat Bold"/>
              </a:rPr>
              <a:t>625</a:t>
            </a:r>
          </a:p>
        </p:txBody>
      </p:sp>
      <p:sp>
        <p:nvSpPr>
          <p:cNvPr id="25" name="TextBox 25"/>
          <p:cNvSpPr txBox="1"/>
          <p:nvPr/>
        </p:nvSpPr>
        <p:spPr>
          <a:xfrm>
            <a:off x="15646777" y="7038723"/>
            <a:ext cx="2338620" cy="1002665"/>
          </a:xfrm>
          <a:prstGeom prst="rect">
            <a:avLst/>
          </a:prstGeom>
        </p:spPr>
        <p:txBody>
          <a:bodyPr lIns="0" tIns="0" rIns="0" bIns="0" rtlCol="0" anchor="t">
            <a:spAutoFit/>
          </a:bodyPr>
          <a:lstStyle/>
          <a:p>
            <a:pPr algn="ctr">
              <a:lnSpc>
                <a:spcPts val="4059"/>
              </a:lnSpc>
              <a:spcBef>
                <a:spcPct val="0"/>
              </a:spcBef>
            </a:pPr>
            <a:r>
              <a:rPr lang="en-US" sz="2899">
                <a:solidFill>
                  <a:srgbClr val="265166"/>
                </a:solidFill>
                <a:latin typeface="Montserrat"/>
                <a:ea typeface="Montserrat"/>
                <a:cs typeface="Montserrat"/>
                <a:sym typeface="Montserrat"/>
              </a:rPr>
              <a:t>MSc Students</a:t>
            </a:r>
          </a:p>
        </p:txBody>
      </p:sp>
      <p:sp>
        <p:nvSpPr>
          <p:cNvPr id="26" name="TextBox 26"/>
          <p:cNvSpPr txBox="1"/>
          <p:nvPr/>
        </p:nvSpPr>
        <p:spPr>
          <a:xfrm>
            <a:off x="15646777" y="5512202"/>
            <a:ext cx="2194850" cy="1446102"/>
          </a:xfrm>
          <a:prstGeom prst="rect">
            <a:avLst/>
          </a:prstGeom>
        </p:spPr>
        <p:txBody>
          <a:bodyPr lIns="0" tIns="0" rIns="0" bIns="0" rtlCol="0" anchor="t">
            <a:spAutoFit/>
          </a:bodyPr>
          <a:lstStyle/>
          <a:p>
            <a:pPr algn="ctr">
              <a:lnSpc>
                <a:spcPts val="12355"/>
              </a:lnSpc>
              <a:spcBef>
                <a:spcPct val="0"/>
              </a:spcBef>
            </a:pPr>
            <a:r>
              <a:rPr lang="en-US" sz="8000" b="1">
                <a:solidFill>
                  <a:srgbClr val="267983"/>
                </a:solidFill>
                <a:latin typeface="Montserrat Bold"/>
                <a:ea typeface="Montserrat Bold"/>
                <a:cs typeface="Montserrat Bold"/>
                <a:sym typeface="Montserrat Bold"/>
              </a:rPr>
              <a:t>700</a:t>
            </a:r>
          </a:p>
        </p:txBody>
      </p:sp>
      <p:sp>
        <p:nvSpPr>
          <p:cNvPr id="27" name="TextBox 27"/>
          <p:cNvSpPr txBox="1"/>
          <p:nvPr/>
        </p:nvSpPr>
        <p:spPr>
          <a:xfrm>
            <a:off x="15207327" y="8475980"/>
            <a:ext cx="3801555" cy="1537793"/>
          </a:xfrm>
          <a:prstGeom prst="rect">
            <a:avLst/>
          </a:prstGeom>
        </p:spPr>
        <p:txBody>
          <a:bodyPr lIns="0" tIns="0" rIns="0" bIns="0" rtlCol="0" anchor="t">
            <a:spAutoFit/>
          </a:bodyPr>
          <a:lstStyle/>
          <a:p>
            <a:pPr algn="l">
              <a:lnSpc>
                <a:spcPts val="4060"/>
              </a:lnSpc>
              <a:spcBef>
                <a:spcPct val="0"/>
              </a:spcBef>
            </a:pPr>
            <a:r>
              <a:rPr lang="en-US" sz="2900">
                <a:solidFill>
                  <a:srgbClr val="265166"/>
                </a:solidFill>
                <a:latin typeface="Montserrat"/>
                <a:ea typeface="Montserrat"/>
                <a:cs typeface="Montserrat"/>
                <a:sym typeface="Montserrat"/>
              </a:rPr>
              <a:t>Research Postgraduate Students</a:t>
            </a:r>
          </a:p>
        </p:txBody>
      </p:sp>
      <p:sp>
        <p:nvSpPr>
          <p:cNvPr id="28" name="TextBox 28"/>
          <p:cNvSpPr txBox="1"/>
          <p:nvPr/>
        </p:nvSpPr>
        <p:spPr>
          <a:xfrm>
            <a:off x="12708271" y="8317120"/>
            <a:ext cx="2331210" cy="1580754"/>
          </a:xfrm>
          <a:prstGeom prst="rect">
            <a:avLst/>
          </a:prstGeom>
        </p:spPr>
        <p:txBody>
          <a:bodyPr lIns="0" tIns="0" rIns="0" bIns="0" rtlCol="0" anchor="t">
            <a:spAutoFit/>
          </a:bodyPr>
          <a:lstStyle/>
          <a:p>
            <a:pPr algn="ctr">
              <a:lnSpc>
                <a:spcPts val="13846"/>
              </a:lnSpc>
              <a:spcBef>
                <a:spcPct val="0"/>
              </a:spcBef>
            </a:pPr>
            <a:r>
              <a:rPr lang="en-US" sz="8000" b="1">
                <a:solidFill>
                  <a:srgbClr val="267983"/>
                </a:solidFill>
                <a:latin typeface="Montserrat Bold"/>
                <a:ea typeface="Montserrat Bold"/>
                <a:cs typeface="Montserrat Bold"/>
                <a:sym typeface="Montserrat Bold"/>
              </a:rPr>
              <a:t>400</a:t>
            </a:r>
          </a:p>
        </p:txBody>
      </p:sp>
      <p:sp>
        <p:nvSpPr>
          <p:cNvPr id="29" name="TextBox 29"/>
          <p:cNvSpPr txBox="1"/>
          <p:nvPr/>
        </p:nvSpPr>
        <p:spPr>
          <a:xfrm>
            <a:off x="10253829" y="7038723"/>
            <a:ext cx="1979241" cy="1002665"/>
          </a:xfrm>
          <a:prstGeom prst="rect">
            <a:avLst/>
          </a:prstGeom>
        </p:spPr>
        <p:txBody>
          <a:bodyPr lIns="0" tIns="0" rIns="0" bIns="0" rtlCol="0" anchor="t">
            <a:spAutoFit/>
          </a:bodyPr>
          <a:lstStyle/>
          <a:p>
            <a:pPr algn="ctr">
              <a:lnSpc>
                <a:spcPts val="4059"/>
              </a:lnSpc>
              <a:spcBef>
                <a:spcPct val="0"/>
              </a:spcBef>
            </a:pPr>
            <a:r>
              <a:rPr lang="en-US" sz="2899">
                <a:solidFill>
                  <a:srgbClr val="265166"/>
                </a:solidFill>
                <a:latin typeface="Montserrat"/>
                <a:ea typeface="Montserrat"/>
                <a:cs typeface="Montserrat"/>
                <a:sym typeface="Montserrat"/>
              </a:rPr>
              <a:t>Faculty Members</a:t>
            </a:r>
          </a:p>
        </p:txBody>
      </p:sp>
      <p:sp>
        <p:nvSpPr>
          <p:cNvPr id="30" name="TextBox 30"/>
          <p:cNvSpPr txBox="1"/>
          <p:nvPr/>
        </p:nvSpPr>
        <p:spPr>
          <a:xfrm>
            <a:off x="9901844" y="5540840"/>
            <a:ext cx="2683209" cy="1580754"/>
          </a:xfrm>
          <a:prstGeom prst="rect">
            <a:avLst/>
          </a:prstGeom>
        </p:spPr>
        <p:txBody>
          <a:bodyPr wrap="square" lIns="0" tIns="0" rIns="0" bIns="0" rtlCol="0" anchor="t">
            <a:spAutoFit/>
          </a:bodyPr>
          <a:lstStyle/>
          <a:p>
            <a:pPr algn="ctr">
              <a:lnSpc>
                <a:spcPts val="13846"/>
              </a:lnSpc>
              <a:spcBef>
                <a:spcPct val="0"/>
              </a:spcBef>
            </a:pPr>
            <a:r>
              <a:rPr lang="en-US" sz="8000" b="1">
                <a:solidFill>
                  <a:srgbClr val="267983"/>
                </a:solidFill>
                <a:latin typeface="Montserrat Bold"/>
                <a:ea typeface="Montserrat Bold"/>
                <a:cs typeface="Montserrat Bold"/>
                <a:sym typeface="Montserrat Bold"/>
              </a:rPr>
              <a:t>60</a:t>
            </a:r>
          </a:p>
        </p:txBody>
      </p:sp>
      <p:sp>
        <p:nvSpPr>
          <p:cNvPr id="31" name="TextBox 31"/>
          <p:cNvSpPr txBox="1"/>
          <p:nvPr/>
        </p:nvSpPr>
        <p:spPr>
          <a:xfrm>
            <a:off x="13263276" y="4465281"/>
            <a:ext cx="4554635" cy="785916"/>
          </a:xfrm>
          <a:prstGeom prst="rect">
            <a:avLst/>
          </a:prstGeom>
        </p:spPr>
        <p:txBody>
          <a:bodyPr lIns="0" tIns="0" rIns="0" bIns="0" rtlCol="0" anchor="t">
            <a:spAutoFit/>
          </a:bodyPr>
          <a:lstStyle/>
          <a:p>
            <a:pPr algn="r">
              <a:lnSpc>
                <a:spcPts val="6456"/>
              </a:lnSpc>
              <a:spcBef>
                <a:spcPct val="0"/>
              </a:spcBef>
            </a:pPr>
            <a:r>
              <a:rPr lang="en-US" sz="4611" b="1" i="1">
                <a:solidFill>
                  <a:srgbClr val="265166"/>
                </a:solidFill>
                <a:latin typeface="Montserrat Bold Italics"/>
                <a:ea typeface="Montserrat Bold Italics"/>
                <a:cs typeface="Montserrat Bold Italics"/>
                <a:sym typeface="Montserrat Bold Italics"/>
              </a:rPr>
              <a:t>Home to over</a:t>
            </a:r>
          </a:p>
        </p:txBody>
      </p:sp>
      <p:pic>
        <p:nvPicPr>
          <p:cNvPr id="33" name="Picture 32">
            <a:extLst>
              <a:ext uri="{FF2B5EF4-FFF2-40B4-BE49-F238E27FC236}">
                <a16:creationId xmlns:a16="http://schemas.microsoft.com/office/drawing/2014/main" id="{E6C7DD75-97B0-75CA-06DD-F281A4168748}"/>
              </a:ext>
            </a:extLst>
          </p:cNvPr>
          <p:cNvPicPr>
            <a:picLocks noChangeAspect="1"/>
          </p:cNvPicPr>
          <p:nvPr/>
        </p:nvPicPr>
        <p:blipFill>
          <a:blip r:embed="rId5">
            <a:lum bright="100000" contrast="-70000"/>
          </a:blip>
          <a:stretch>
            <a:fillRect/>
          </a:stretch>
        </p:blipFill>
        <p:spPr>
          <a:xfrm>
            <a:off x="13530477" y="436476"/>
            <a:ext cx="4038625" cy="78009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3" cstate="hqprint">
              <a:extLst>
                <a:ext uri="{28A0092B-C50C-407E-A947-70E740481C1C}">
                  <a14:useLocalDpi xmlns:a14="http://schemas.microsoft.com/office/drawing/2010/main"/>
                </a:ext>
              </a:extLst>
            </a:blip>
            <a:stretch>
              <a:fillRect/>
            </a:stretch>
          </a:blipFill>
        </p:spPr>
        <p:txBody>
          <a:bodyPr/>
          <a:lstStyle/>
          <a:p>
            <a:endParaRPr lang="en-US"/>
          </a:p>
        </p:txBody>
      </p:sp>
      <p:grpSp>
        <p:nvGrpSpPr>
          <p:cNvPr id="3" name="Group 3"/>
          <p:cNvGrpSpPr/>
          <p:nvPr/>
        </p:nvGrpSpPr>
        <p:grpSpPr>
          <a:xfrm>
            <a:off x="-1856497" y="426262"/>
            <a:ext cx="15928354" cy="812870"/>
            <a:chOff x="0" y="0"/>
            <a:chExt cx="4195122" cy="214089"/>
          </a:xfrm>
        </p:grpSpPr>
        <p:sp>
          <p:nvSpPr>
            <p:cNvPr id="4" name="Freeform 4"/>
            <p:cNvSpPr/>
            <p:nvPr/>
          </p:nvSpPr>
          <p:spPr>
            <a:xfrm>
              <a:off x="0" y="0"/>
              <a:ext cx="4195122" cy="214089"/>
            </a:xfrm>
            <a:custGeom>
              <a:avLst/>
              <a:gdLst/>
              <a:ahLst/>
              <a:cxnLst/>
              <a:rect l="l" t="t" r="r" b="b"/>
              <a:pathLst>
                <a:path w="4195122" h="214089">
                  <a:moveTo>
                    <a:pt x="0" y="0"/>
                  </a:moveTo>
                  <a:lnTo>
                    <a:pt x="4195122" y="0"/>
                  </a:lnTo>
                  <a:lnTo>
                    <a:pt x="4195122" y="214089"/>
                  </a:lnTo>
                  <a:lnTo>
                    <a:pt x="0" y="214089"/>
                  </a:lnTo>
                  <a:close/>
                </a:path>
              </a:pathLst>
            </a:custGeom>
            <a:gradFill rotWithShape="1">
              <a:gsLst>
                <a:gs pos="0">
                  <a:srgbClr val="FFA100">
                    <a:alpha val="100000"/>
                  </a:srgbClr>
                </a:gs>
                <a:gs pos="33333">
                  <a:srgbClr val="FFBF42">
                    <a:alpha val="100000"/>
                  </a:srgbClr>
                </a:gs>
                <a:gs pos="66667">
                  <a:srgbClr val="FFFFFF">
                    <a:alpha val="0"/>
                  </a:srgbClr>
                </a:gs>
                <a:gs pos="100000">
                  <a:srgbClr val="721839">
                    <a:alpha val="0"/>
                  </a:srgbClr>
                </a:gs>
              </a:gsLst>
              <a:lin ang="0"/>
            </a:gradFill>
          </p:spPr>
          <p:txBody>
            <a:bodyPr/>
            <a:lstStyle/>
            <a:p>
              <a:endParaRPr lang="en-US"/>
            </a:p>
          </p:txBody>
        </p:sp>
        <p:sp>
          <p:nvSpPr>
            <p:cNvPr id="5" name="TextBox 5"/>
            <p:cNvSpPr txBox="1"/>
            <p:nvPr/>
          </p:nvSpPr>
          <p:spPr>
            <a:xfrm>
              <a:off x="0" y="-38100"/>
              <a:ext cx="4195122" cy="252189"/>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a:off x="5296590" y="2896766"/>
            <a:ext cx="3446501" cy="3446501"/>
            <a:chOff x="0" y="0"/>
            <a:chExt cx="6350000" cy="6350000"/>
          </a:xfrm>
        </p:grpSpPr>
        <p:sp>
          <p:nvSpPr>
            <p:cNvPr id="8" name="Freeform 8"/>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4" cstate="hqprint">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9" name="Group 9"/>
          <p:cNvGrpSpPr/>
          <p:nvPr/>
        </p:nvGrpSpPr>
        <p:grpSpPr>
          <a:xfrm>
            <a:off x="1028700" y="2896766"/>
            <a:ext cx="3446501" cy="3446501"/>
            <a:chOff x="0" y="0"/>
            <a:chExt cx="6350000" cy="6350000"/>
          </a:xfrm>
        </p:grpSpPr>
        <p:sp>
          <p:nvSpPr>
            <p:cNvPr id="10" name="Freeform 10"/>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5" cstate="hqprint">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11" name="Group 11"/>
          <p:cNvGrpSpPr/>
          <p:nvPr/>
        </p:nvGrpSpPr>
        <p:grpSpPr>
          <a:xfrm>
            <a:off x="9836316" y="2896766"/>
            <a:ext cx="3446501" cy="3446501"/>
            <a:chOff x="0" y="0"/>
            <a:chExt cx="6350000" cy="6350000"/>
          </a:xfrm>
        </p:grpSpPr>
        <p:sp>
          <p:nvSpPr>
            <p:cNvPr id="12" name="Freeform 12"/>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6" cstate="hqprint">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13" name="Group 13"/>
          <p:cNvGrpSpPr/>
          <p:nvPr/>
        </p:nvGrpSpPr>
        <p:grpSpPr>
          <a:xfrm>
            <a:off x="1485621" y="6510135"/>
            <a:ext cx="2743219" cy="2133458"/>
            <a:chOff x="0" y="0"/>
            <a:chExt cx="722494" cy="561898"/>
          </a:xfrm>
        </p:grpSpPr>
        <p:sp>
          <p:nvSpPr>
            <p:cNvPr id="14" name="Freeform 14"/>
            <p:cNvSpPr/>
            <p:nvPr/>
          </p:nvSpPr>
          <p:spPr>
            <a:xfrm>
              <a:off x="0" y="0"/>
              <a:ext cx="722494" cy="561898"/>
            </a:xfrm>
            <a:custGeom>
              <a:avLst/>
              <a:gdLst/>
              <a:ahLst/>
              <a:cxnLst/>
              <a:rect l="l" t="t" r="r" b="b"/>
              <a:pathLst>
                <a:path w="722494" h="561898">
                  <a:moveTo>
                    <a:pt x="70555" y="0"/>
                  </a:moveTo>
                  <a:lnTo>
                    <a:pt x="651939" y="0"/>
                  </a:lnTo>
                  <a:cubicBezTo>
                    <a:pt x="670651" y="0"/>
                    <a:pt x="688597" y="7433"/>
                    <a:pt x="701829" y="20665"/>
                  </a:cubicBezTo>
                  <a:cubicBezTo>
                    <a:pt x="715060" y="33897"/>
                    <a:pt x="722494" y="51843"/>
                    <a:pt x="722494" y="70555"/>
                  </a:cubicBezTo>
                  <a:lnTo>
                    <a:pt x="722494" y="491343"/>
                  </a:lnTo>
                  <a:cubicBezTo>
                    <a:pt x="722494" y="510056"/>
                    <a:pt x="715060" y="528002"/>
                    <a:pt x="701829" y="541233"/>
                  </a:cubicBezTo>
                  <a:cubicBezTo>
                    <a:pt x="688597" y="554465"/>
                    <a:pt x="670651" y="561898"/>
                    <a:pt x="651939" y="561898"/>
                  </a:cubicBezTo>
                  <a:lnTo>
                    <a:pt x="70555" y="561898"/>
                  </a:lnTo>
                  <a:cubicBezTo>
                    <a:pt x="31589" y="561898"/>
                    <a:pt x="0" y="530310"/>
                    <a:pt x="0" y="491343"/>
                  </a:cubicBezTo>
                  <a:lnTo>
                    <a:pt x="0" y="70555"/>
                  </a:lnTo>
                  <a:cubicBezTo>
                    <a:pt x="0" y="51843"/>
                    <a:pt x="7433" y="33897"/>
                    <a:pt x="20665" y="20665"/>
                  </a:cubicBezTo>
                  <a:cubicBezTo>
                    <a:pt x="33897" y="7433"/>
                    <a:pt x="51843" y="0"/>
                    <a:pt x="70555" y="0"/>
                  </a:cubicBezTo>
                  <a:close/>
                </a:path>
              </a:pathLst>
            </a:custGeom>
            <a:solidFill>
              <a:srgbClr val="C7D2D9"/>
            </a:solidFill>
            <a:ln cap="rnd">
              <a:noFill/>
              <a:prstDash val="solid"/>
              <a:round/>
            </a:ln>
          </p:spPr>
          <p:txBody>
            <a:bodyPr/>
            <a:lstStyle/>
            <a:p>
              <a:endParaRPr lang="en-US"/>
            </a:p>
          </p:txBody>
        </p:sp>
        <p:sp>
          <p:nvSpPr>
            <p:cNvPr id="15" name="TextBox 15"/>
            <p:cNvSpPr txBox="1"/>
            <p:nvPr/>
          </p:nvSpPr>
          <p:spPr>
            <a:xfrm>
              <a:off x="0" y="-38100"/>
              <a:ext cx="722494" cy="599998"/>
            </a:xfrm>
            <a:prstGeom prst="rect">
              <a:avLst/>
            </a:prstGeom>
          </p:spPr>
          <p:txBody>
            <a:bodyPr lIns="50800" tIns="50800" rIns="50800" bIns="50800" rtlCol="0" anchor="ctr"/>
            <a:lstStyle/>
            <a:p>
              <a:pPr algn="ctr">
                <a:lnSpc>
                  <a:spcPts val="2240"/>
                </a:lnSpc>
              </a:pPr>
              <a:r>
                <a:rPr lang="en-US" sz="1600" spc="-32">
                  <a:solidFill>
                    <a:srgbClr val="000000"/>
                  </a:solidFill>
                  <a:latin typeface="Proxima Nova"/>
                  <a:ea typeface="Proxima Nova"/>
                  <a:cs typeface="Proxima Nova"/>
                  <a:sym typeface="Proxima Nova"/>
                </a:rPr>
                <a:t>Identify potential </a:t>
              </a:r>
            </a:p>
            <a:p>
              <a:pPr marL="0" lvl="0" indent="0" algn="ctr">
                <a:lnSpc>
                  <a:spcPts val="2240"/>
                </a:lnSpc>
                <a:spcBef>
                  <a:spcPct val="0"/>
                </a:spcBef>
              </a:pPr>
              <a:r>
                <a:rPr lang="en-US" sz="1600" spc="-32">
                  <a:solidFill>
                    <a:srgbClr val="000000"/>
                  </a:solidFill>
                  <a:latin typeface="Proxima Nova"/>
                  <a:ea typeface="Proxima Nova"/>
                  <a:cs typeface="Proxima Nova"/>
                  <a:sym typeface="Proxima Nova"/>
                </a:rPr>
                <a:t>threats and vulnerabilities systematically</a:t>
              </a:r>
            </a:p>
          </p:txBody>
        </p:sp>
      </p:grpSp>
      <p:grpSp>
        <p:nvGrpSpPr>
          <p:cNvPr id="16" name="Group 16"/>
          <p:cNvGrpSpPr/>
          <p:nvPr/>
        </p:nvGrpSpPr>
        <p:grpSpPr>
          <a:xfrm>
            <a:off x="4827626" y="6481560"/>
            <a:ext cx="4495564" cy="2162033"/>
            <a:chOff x="0" y="0"/>
            <a:chExt cx="1184017" cy="569424"/>
          </a:xfrm>
        </p:grpSpPr>
        <p:sp>
          <p:nvSpPr>
            <p:cNvPr id="17" name="Freeform 17"/>
            <p:cNvSpPr/>
            <p:nvPr/>
          </p:nvSpPr>
          <p:spPr>
            <a:xfrm>
              <a:off x="0" y="0"/>
              <a:ext cx="1184017" cy="569424"/>
            </a:xfrm>
            <a:custGeom>
              <a:avLst/>
              <a:gdLst/>
              <a:ahLst/>
              <a:cxnLst/>
              <a:rect l="l" t="t" r="r" b="b"/>
              <a:pathLst>
                <a:path w="1184017" h="569424">
                  <a:moveTo>
                    <a:pt x="43053" y="0"/>
                  </a:moveTo>
                  <a:lnTo>
                    <a:pt x="1140964" y="0"/>
                  </a:lnTo>
                  <a:cubicBezTo>
                    <a:pt x="1164741" y="0"/>
                    <a:pt x="1184017" y="19276"/>
                    <a:pt x="1184017" y="43053"/>
                  </a:cubicBezTo>
                  <a:lnTo>
                    <a:pt x="1184017" y="526371"/>
                  </a:lnTo>
                  <a:cubicBezTo>
                    <a:pt x="1184017" y="537790"/>
                    <a:pt x="1179481" y="548740"/>
                    <a:pt x="1171407" y="556814"/>
                  </a:cubicBezTo>
                  <a:cubicBezTo>
                    <a:pt x="1163333" y="564888"/>
                    <a:pt x="1152382" y="569424"/>
                    <a:pt x="1140964" y="569424"/>
                  </a:cubicBezTo>
                  <a:lnTo>
                    <a:pt x="43053" y="569424"/>
                  </a:lnTo>
                  <a:cubicBezTo>
                    <a:pt x="19276" y="569424"/>
                    <a:pt x="0" y="550149"/>
                    <a:pt x="0" y="526371"/>
                  </a:cubicBezTo>
                  <a:lnTo>
                    <a:pt x="0" y="43053"/>
                  </a:lnTo>
                  <a:cubicBezTo>
                    <a:pt x="0" y="19276"/>
                    <a:pt x="19276" y="0"/>
                    <a:pt x="43053" y="0"/>
                  </a:cubicBezTo>
                  <a:close/>
                </a:path>
              </a:pathLst>
            </a:custGeom>
            <a:solidFill>
              <a:srgbClr val="C7D2D9"/>
            </a:solidFill>
            <a:ln cap="rnd">
              <a:noFill/>
              <a:prstDash val="solid"/>
              <a:round/>
            </a:ln>
          </p:spPr>
          <p:txBody>
            <a:bodyPr/>
            <a:lstStyle/>
            <a:p>
              <a:endParaRPr lang="en-US"/>
            </a:p>
          </p:txBody>
        </p:sp>
        <p:sp>
          <p:nvSpPr>
            <p:cNvPr id="18" name="TextBox 18"/>
            <p:cNvSpPr txBox="1"/>
            <p:nvPr/>
          </p:nvSpPr>
          <p:spPr>
            <a:xfrm>
              <a:off x="0" y="-38100"/>
              <a:ext cx="1184017" cy="607524"/>
            </a:xfrm>
            <a:prstGeom prst="rect">
              <a:avLst/>
            </a:prstGeom>
          </p:spPr>
          <p:txBody>
            <a:bodyPr lIns="50800" tIns="50800" rIns="50800" bIns="50800" rtlCol="0" anchor="ctr"/>
            <a:lstStyle/>
            <a:p>
              <a:pPr algn="ctr">
                <a:lnSpc>
                  <a:spcPts val="2240"/>
                </a:lnSpc>
              </a:pPr>
              <a:r>
                <a:rPr lang="en-US" sz="1600" spc="-32">
                  <a:solidFill>
                    <a:srgbClr val="000000"/>
                  </a:solidFill>
                  <a:latin typeface="Proxima Nova"/>
                  <a:ea typeface="Proxima Nova"/>
                  <a:cs typeface="Proxima Nova"/>
                  <a:sym typeface="Proxima Nova"/>
                </a:rPr>
                <a:t>Create response plans </a:t>
              </a:r>
            </a:p>
            <a:p>
              <a:pPr algn="ctr">
                <a:lnSpc>
                  <a:spcPts val="2240"/>
                </a:lnSpc>
              </a:pPr>
              <a:r>
                <a:rPr lang="en-US" sz="1600" spc="-32">
                  <a:solidFill>
                    <a:srgbClr val="000000"/>
                  </a:solidFill>
                  <a:latin typeface="Proxima Nova"/>
                  <a:ea typeface="Proxima Nova"/>
                  <a:cs typeface="Proxima Nova"/>
                  <a:sym typeface="Proxima Nova"/>
                </a:rPr>
                <a:t>for different high-impact </a:t>
              </a:r>
            </a:p>
            <a:p>
              <a:pPr marL="0" lvl="0" indent="0" algn="ctr">
                <a:lnSpc>
                  <a:spcPts val="2240"/>
                </a:lnSpc>
                <a:spcBef>
                  <a:spcPct val="0"/>
                </a:spcBef>
              </a:pPr>
              <a:r>
                <a:rPr lang="en-US" sz="1600" spc="-32">
                  <a:solidFill>
                    <a:srgbClr val="000000"/>
                  </a:solidFill>
                  <a:latin typeface="Proxima Nova"/>
                  <a:ea typeface="Proxima Nova"/>
                  <a:cs typeface="Proxima Nova"/>
                  <a:sym typeface="Proxima Nova"/>
                </a:rPr>
                <a:t>risk scenarios</a:t>
              </a:r>
            </a:p>
          </p:txBody>
        </p:sp>
      </p:grpSp>
      <p:grpSp>
        <p:nvGrpSpPr>
          <p:cNvPr id="19" name="Group 19"/>
          <p:cNvGrpSpPr/>
          <p:nvPr/>
        </p:nvGrpSpPr>
        <p:grpSpPr>
          <a:xfrm>
            <a:off x="9808699" y="6510135"/>
            <a:ext cx="3501734" cy="2133458"/>
            <a:chOff x="0" y="0"/>
            <a:chExt cx="922267" cy="561898"/>
          </a:xfrm>
        </p:grpSpPr>
        <p:sp>
          <p:nvSpPr>
            <p:cNvPr id="20" name="Freeform 20"/>
            <p:cNvSpPr/>
            <p:nvPr/>
          </p:nvSpPr>
          <p:spPr>
            <a:xfrm>
              <a:off x="0" y="0"/>
              <a:ext cx="922267" cy="561898"/>
            </a:xfrm>
            <a:custGeom>
              <a:avLst/>
              <a:gdLst/>
              <a:ahLst/>
              <a:cxnLst/>
              <a:rect l="l" t="t" r="r" b="b"/>
              <a:pathLst>
                <a:path w="922267" h="561898">
                  <a:moveTo>
                    <a:pt x="55272" y="0"/>
                  </a:moveTo>
                  <a:lnTo>
                    <a:pt x="866995" y="0"/>
                  </a:lnTo>
                  <a:cubicBezTo>
                    <a:pt x="897521" y="0"/>
                    <a:pt x="922267" y="24746"/>
                    <a:pt x="922267" y="55272"/>
                  </a:cubicBezTo>
                  <a:lnTo>
                    <a:pt x="922267" y="506626"/>
                  </a:lnTo>
                  <a:cubicBezTo>
                    <a:pt x="922267" y="537152"/>
                    <a:pt x="897521" y="561898"/>
                    <a:pt x="866995" y="561898"/>
                  </a:cubicBezTo>
                  <a:lnTo>
                    <a:pt x="55272" y="561898"/>
                  </a:lnTo>
                  <a:cubicBezTo>
                    <a:pt x="24746" y="561898"/>
                    <a:pt x="0" y="537152"/>
                    <a:pt x="0" y="506626"/>
                  </a:cubicBezTo>
                  <a:lnTo>
                    <a:pt x="0" y="55272"/>
                  </a:lnTo>
                  <a:cubicBezTo>
                    <a:pt x="0" y="24746"/>
                    <a:pt x="24746" y="0"/>
                    <a:pt x="55272" y="0"/>
                  </a:cubicBezTo>
                  <a:close/>
                </a:path>
              </a:pathLst>
            </a:custGeom>
            <a:solidFill>
              <a:srgbClr val="C7D2D9"/>
            </a:solidFill>
            <a:ln cap="rnd">
              <a:noFill/>
              <a:prstDash val="solid"/>
              <a:round/>
            </a:ln>
          </p:spPr>
          <p:txBody>
            <a:bodyPr/>
            <a:lstStyle/>
            <a:p>
              <a:endParaRPr lang="en-US"/>
            </a:p>
          </p:txBody>
        </p:sp>
        <p:sp>
          <p:nvSpPr>
            <p:cNvPr id="21" name="TextBox 21"/>
            <p:cNvSpPr txBox="1"/>
            <p:nvPr/>
          </p:nvSpPr>
          <p:spPr>
            <a:xfrm>
              <a:off x="0" y="-38100"/>
              <a:ext cx="922267" cy="599998"/>
            </a:xfrm>
            <a:prstGeom prst="rect">
              <a:avLst/>
            </a:prstGeom>
          </p:spPr>
          <p:txBody>
            <a:bodyPr lIns="50800" tIns="50800" rIns="50800" bIns="50800" rtlCol="0" anchor="ctr"/>
            <a:lstStyle/>
            <a:p>
              <a:pPr algn="ctr">
                <a:lnSpc>
                  <a:spcPts val="2240"/>
                </a:lnSpc>
              </a:pPr>
              <a:r>
                <a:rPr lang="en-US" sz="1600" spc="-32">
                  <a:solidFill>
                    <a:srgbClr val="000000"/>
                  </a:solidFill>
                  <a:latin typeface="Proxima Nova"/>
                  <a:ea typeface="Proxima Nova"/>
                  <a:cs typeface="Proxima Nova"/>
                  <a:sym typeface="Proxima Nova"/>
                </a:rPr>
                <a:t>Conduct practice </a:t>
              </a:r>
            </a:p>
            <a:p>
              <a:pPr algn="ctr">
                <a:lnSpc>
                  <a:spcPts val="2240"/>
                </a:lnSpc>
              </a:pPr>
              <a:r>
                <a:rPr lang="en-US" sz="1600" spc="-32">
                  <a:solidFill>
                    <a:srgbClr val="000000"/>
                  </a:solidFill>
                  <a:latin typeface="Proxima Nova"/>
                  <a:ea typeface="Proxima Nova"/>
                  <a:cs typeface="Proxima Nova"/>
                  <a:sym typeface="Proxima Nova"/>
                </a:rPr>
                <a:t>simulations with internal </a:t>
              </a:r>
            </a:p>
            <a:p>
              <a:pPr marL="0" lvl="0" indent="0" algn="ctr">
                <a:lnSpc>
                  <a:spcPts val="2240"/>
                </a:lnSpc>
                <a:spcBef>
                  <a:spcPct val="0"/>
                </a:spcBef>
              </a:pPr>
              <a:r>
                <a:rPr lang="en-US" sz="1600" spc="-32">
                  <a:solidFill>
                    <a:srgbClr val="000000"/>
                  </a:solidFill>
                  <a:latin typeface="Proxima Nova"/>
                  <a:ea typeface="Proxima Nova"/>
                  <a:cs typeface="Proxima Nova"/>
                  <a:sym typeface="Proxima Nova"/>
                </a:rPr>
                <a:t>and external teams</a:t>
              </a:r>
            </a:p>
          </p:txBody>
        </p:sp>
      </p:grpSp>
      <p:grpSp>
        <p:nvGrpSpPr>
          <p:cNvPr id="22" name="Group 22"/>
          <p:cNvGrpSpPr/>
          <p:nvPr/>
        </p:nvGrpSpPr>
        <p:grpSpPr>
          <a:xfrm>
            <a:off x="14036628" y="6481560"/>
            <a:ext cx="2743219" cy="2133458"/>
            <a:chOff x="0" y="0"/>
            <a:chExt cx="722494" cy="561898"/>
          </a:xfrm>
        </p:grpSpPr>
        <p:sp>
          <p:nvSpPr>
            <p:cNvPr id="23" name="Freeform 23"/>
            <p:cNvSpPr/>
            <p:nvPr/>
          </p:nvSpPr>
          <p:spPr>
            <a:xfrm>
              <a:off x="0" y="0"/>
              <a:ext cx="722494" cy="561898"/>
            </a:xfrm>
            <a:custGeom>
              <a:avLst/>
              <a:gdLst/>
              <a:ahLst/>
              <a:cxnLst/>
              <a:rect l="l" t="t" r="r" b="b"/>
              <a:pathLst>
                <a:path w="722494" h="561898">
                  <a:moveTo>
                    <a:pt x="70555" y="0"/>
                  </a:moveTo>
                  <a:lnTo>
                    <a:pt x="651939" y="0"/>
                  </a:lnTo>
                  <a:cubicBezTo>
                    <a:pt x="670651" y="0"/>
                    <a:pt x="688597" y="7433"/>
                    <a:pt x="701829" y="20665"/>
                  </a:cubicBezTo>
                  <a:cubicBezTo>
                    <a:pt x="715060" y="33897"/>
                    <a:pt x="722494" y="51843"/>
                    <a:pt x="722494" y="70555"/>
                  </a:cubicBezTo>
                  <a:lnTo>
                    <a:pt x="722494" y="491343"/>
                  </a:lnTo>
                  <a:cubicBezTo>
                    <a:pt x="722494" y="510056"/>
                    <a:pt x="715060" y="528002"/>
                    <a:pt x="701829" y="541233"/>
                  </a:cubicBezTo>
                  <a:cubicBezTo>
                    <a:pt x="688597" y="554465"/>
                    <a:pt x="670651" y="561898"/>
                    <a:pt x="651939" y="561898"/>
                  </a:cubicBezTo>
                  <a:lnTo>
                    <a:pt x="70555" y="561898"/>
                  </a:lnTo>
                  <a:cubicBezTo>
                    <a:pt x="31589" y="561898"/>
                    <a:pt x="0" y="530310"/>
                    <a:pt x="0" y="491343"/>
                  </a:cubicBezTo>
                  <a:lnTo>
                    <a:pt x="0" y="70555"/>
                  </a:lnTo>
                  <a:cubicBezTo>
                    <a:pt x="0" y="51843"/>
                    <a:pt x="7433" y="33897"/>
                    <a:pt x="20665" y="20665"/>
                  </a:cubicBezTo>
                  <a:cubicBezTo>
                    <a:pt x="33897" y="7433"/>
                    <a:pt x="51843" y="0"/>
                    <a:pt x="70555" y="0"/>
                  </a:cubicBezTo>
                  <a:close/>
                </a:path>
              </a:pathLst>
            </a:custGeom>
            <a:solidFill>
              <a:srgbClr val="C7D2D9"/>
            </a:solidFill>
            <a:ln cap="rnd">
              <a:noFill/>
              <a:prstDash val="solid"/>
              <a:round/>
            </a:ln>
          </p:spPr>
          <p:txBody>
            <a:bodyPr/>
            <a:lstStyle/>
            <a:p>
              <a:endParaRPr lang="en-US"/>
            </a:p>
          </p:txBody>
        </p:sp>
        <p:sp>
          <p:nvSpPr>
            <p:cNvPr id="24" name="TextBox 24"/>
            <p:cNvSpPr txBox="1"/>
            <p:nvPr/>
          </p:nvSpPr>
          <p:spPr>
            <a:xfrm>
              <a:off x="0" y="-38100"/>
              <a:ext cx="722494" cy="599998"/>
            </a:xfrm>
            <a:prstGeom prst="rect">
              <a:avLst/>
            </a:prstGeom>
          </p:spPr>
          <p:txBody>
            <a:bodyPr lIns="50800" tIns="50800" rIns="50800" bIns="50800" rtlCol="0" anchor="ctr"/>
            <a:lstStyle/>
            <a:p>
              <a:pPr algn="ctr">
                <a:lnSpc>
                  <a:spcPts val="2240"/>
                </a:lnSpc>
              </a:pPr>
              <a:r>
                <a:rPr lang="en-US" sz="1600" spc="-32">
                  <a:solidFill>
                    <a:srgbClr val="000000"/>
                  </a:solidFill>
                  <a:latin typeface="Proxima Nova"/>
                  <a:ea typeface="Proxima Nova"/>
                  <a:cs typeface="Proxima Nova"/>
                  <a:sym typeface="Proxima Nova"/>
                </a:rPr>
                <a:t>Ensure supplies, backups, </a:t>
              </a:r>
            </a:p>
            <a:p>
              <a:pPr algn="ctr">
                <a:lnSpc>
                  <a:spcPts val="2240"/>
                </a:lnSpc>
              </a:pPr>
              <a:r>
                <a:rPr lang="en-US" sz="1600" spc="-32">
                  <a:solidFill>
                    <a:srgbClr val="000000"/>
                  </a:solidFill>
                  <a:latin typeface="Proxima Nova"/>
                  <a:ea typeface="Proxima Nova"/>
                  <a:cs typeface="Proxima Nova"/>
                  <a:sym typeface="Proxima Nova"/>
                </a:rPr>
                <a:t>and logistics are </a:t>
              </a:r>
            </a:p>
            <a:p>
              <a:pPr marL="0" lvl="0" indent="0" algn="ctr">
                <a:lnSpc>
                  <a:spcPts val="2240"/>
                </a:lnSpc>
                <a:spcBef>
                  <a:spcPct val="0"/>
                </a:spcBef>
              </a:pPr>
              <a:r>
                <a:rPr lang="en-US" sz="1600" spc="-32">
                  <a:solidFill>
                    <a:srgbClr val="000000"/>
                  </a:solidFill>
                  <a:latin typeface="Proxima Nova"/>
                  <a:ea typeface="Proxima Nova"/>
                  <a:cs typeface="Proxima Nova"/>
                  <a:sym typeface="Proxima Nova"/>
                </a:rPr>
                <a:t>ready when needed</a:t>
              </a:r>
            </a:p>
          </p:txBody>
        </p:sp>
      </p:grpSp>
      <p:grpSp>
        <p:nvGrpSpPr>
          <p:cNvPr id="25" name="Group 25"/>
          <p:cNvGrpSpPr/>
          <p:nvPr/>
        </p:nvGrpSpPr>
        <p:grpSpPr>
          <a:xfrm>
            <a:off x="1361796" y="6381367"/>
            <a:ext cx="2743219" cy="2133458"/>
            <a:chOff x="0" y="0"/>
            <a:chExt cx="722494" cy="561898"/>
          </a:xfrm>
        </p:grpSpPr>
        <p:sp>
          <p:nvSpPr>
            <p:cNvPr id="26" name="Freeform 26"/>
            <p:cNvSpPr/>
            <p:nvPr/>
          </p:nvSpPr>
          <p:spPr>
            <a:xfrm>
              <a:off x="0" y="0"/>
              <a:ext cx="722494" cy="561898"/>
            </a:xfrm>
            <a:custGeom>
              <a:avLst/>
              <a:gdLst/>
              <a:ahLst/>
              <a:cxnLst/>
              <a:rect l="l" t="t" r="r" b="b"/>
              <a:pathLst>
                <a:path w="722494" h="561898">
                  <a:moveTo>
                    <a:pt x="70555" y="0"/>
                  </a:moveTo>
                  <a:lnTo>
                    <a:pt x="651939" y="0"/>
                  </a:lnTo>
                  <a:cubicBezTo>
                    <a:pt x="670651" y="0"/>
                    <a:pt x="688597" y="7433"/>
                    <a:pt x="701829" y="20665"/>
                  </a:cubicBezTo>
                  <a:cubicBezTo>
                    <a:pt x="715060" y="33897"/>
                    <a:pt x="722494" y="51843"/>
                    <a:pt x="722494" y="70555"/>
                  </a:cubicBezTo>
                  <a:lnTo>
                    <a:pt x="722494" y="491343"/>
                  </a:lnTo>
                  <a:cubicBezTo>
                    <a:pt x="722494" y="510056"/>
                    <a:pt x="715060" y="528002"/>
                    <a:pt x="701829" y="541233"/>
                  </a:cubicBezTo>
                  <a:cubicBezTo>
                    <a:pt x="688597" y="554465"/>
                    <a:pt x="670651" y="561898"/>
                    <a:pt x="651939" y="561898"/>
                  </a:cubicBezTo>
                  <a:lnTo>
                    <a:pt x="70555" y="561898"/>
                  </a:lnTo>
                  <a:cubicBezTo>
                    <a:pt x="31589" y="561898"/>
                    <a:pt x="0" y="530310"/>
                    <a:pt x="0" y="491343"/>
                  </a:cubicBezTo>
                  <a:lnTo>
                    <a:pt x="0" y="70555"/>
                  </a:lnTo>
                  <a:cubicBezTo>
                    <a:pt x="0" y="51843"/>
                    <a:pt x="7433" y="33897"/>
                    <a:pt x="20665" y="20665"/>
                  </a:cubicBezTo>
                  <a:cubicBezTo>
                    <a:pt x="33897" y="7433"/>
                    <a:pt x="51843" y="0"/>
                    <a:pt x="70555" y="0"/>
                  </a:cubicBezTo>
                  <a:close/>
                </a:path>
              </a:pathLst>
            </a:custGeom>
            <a:solidFill>
              <a:srgbClr val="FFFFFF"/>
            </a:solidFill>
            <a:ln cap="rnd">
              <a:noFill/>
              <a:prstDash val="solid"/>
              <a:round/>
            </a:ln>
          </p:spPr>
          <p:txBody>
            <a:bodyPr/>
            <a:lstStyle/>
            <a:p>
              <a:endParaRPr lang="en-US"/>
            </a:p>
          </p:txBody>
        </p:sp>
        <p:sp>
          <p:nvSpPr>
            <p:cNvPr id="27" name="TextBox 27"/>
            <p:cNvSpPr txBox="1"/>
            <p:nvPr/>
          </p:nvSpPr>
          <p:spPr>
            <a:xfrm>
              <a:off x="0" y="-47625"/>
              <a:ext cx="722494" cy="609523"/>
            </a:xfrm>
            <a:prstGeom prst="rect">
              <a:avLst/>
            </a:prstGeom>
          </p:spPr>
          <p:txBody>
            <a:bodyPr lIns="50800" tIns="50800" rIns="50800" bIns="50800" rtlCol="0" anchor="ctr"/>
            <a:lstStyle/>
            <a:p>
              <a:pPr marL="0" lvl="0" indent="0" algn="ctr">
                <a:lnSpc>
                  <a:spcPts val="4059"/>
                </a:lnSpc>
                <a:spcBef>
                  <a:spcPct val="0"/>
                </a:spcBef>
              </a:pPr>
              <a:r>
                <a:rPr lang="en-US" sz="2899" spc="-57">
                  <a:solidFill>
                    <a:srgbClr val="000000"/>
                  </a:solidFill>
                  <a:latin typeface="Montserrat"/>
                  <a:ea typeface="Montserrat"/>
                  <a:cs typeface="Montserrat"/>
                  <a:sym typeface="Montserrat"/>
                </a:rPr>
                <a:t>Biomedical Engineering</a:t>
              </a:r>
            </a:p>
          </p:txBody>
        </p:sp>
      </p:grpSp>
      <p:grpSp>
        <p:nvGrpSpPr>
          <p:cNvPr id="28" name="Group 28"/>
          <p:cNvGrpSpPr/>
          <p:nvPr/>
        </p:nvGrpSpPr>
        <p:grpSpPr>
          <a:xfrm>
            <a:off x="4827626" y="6352792"/>
            <a:ext cx="4384429" cy="2133458"/>
            <a:chOff x="0" y="0"/>
            <a:chExt cx="1154747" cy="561898"/>
          </a:xfrm>
        </p:grpSpPr>
        <p:sp>
          <p:nvSpPr>
            <p:cNvPr id="29" name="Freeform 29"/>
            <p:cNvSpPr/>
            <p:nvPr/>
          </p:nvSpPr>
          <p:spPr>
            <a:xfrm>
              <a:off x="0" y="0"/>
              <a:ext cx="1154747" cy="561898"/>
            </a:xfrm>
            <a:custGeom>
              <a:avLst/>
              <a:gdLst/>
              <a:ahLst/>
              <a:cxnLst/>
              <a:rect l="l" t="t" r="r" b="b"/>
              <a:pathLst>
                <a:path w="1154747" h="561898">
                  <a:moveTo>
                    <a:pt x="44144" y="0"/>
                  </a:moveTo>
                  <a:lnTo>
                    <a:pt x="1110602" y="0"/>
                  </a:lnTo>
                  <a:cubicBezTo>
                    <a:pt x="1122310" y="0"/>
                    <a:pt x="1133538" y="4651"/>
                    <a:pt x="1141817" y="12930"/>
                  </a:cubicBezTo>
                  <a:cubicBezTo>
                    <a:pt x="1150096" y="21208"/>
                    <a:pt x="1154747" y="32437"/>
                    <a:pt x="1154747" y="44144"/>
                  </a:cubicBezTo>
                  <a:lnTo>
                    <a:pt x="1154747" y="517754"/>
                  </a:lnTo>
                  <a:cubicBezTo>
                    <a:pt x="1154747" y="529462"/>
                    <a:pt x="1150096" y="540690"/>
                    <a:pt x="1141817" y="548969"/>
                  </a:cubicBezTo>
                  <a:cubicBezTo>
                    <a:pt x="1133538" y="557248"/>
                    <a:pt x="1122310" y="561898"/>
                    <a:pt x="1110602" y="561898"/>
                  </a:cubicBezTo>
                  <a:lnTo>
                    <a:pt x="44144" y="561898"/>
                  </a:lnTo>
                  <a:cubicBezTo>
                    <a:pt x="32437" y="561898"/>
                    <a:pt x="21208" y="557248"/>
                    <a:pt x="12930" y="548969"/>
                  </a:cubicBezTo>
                  <a:cubicBezTo>
                    <a:pt x="4651" y="540690"/>
                    <a:pt x="0" y="529462"/>
                    <a:pt x="0" y="517754"/>
                  </a:cubicBezTo>
                  <a:lnTo>
                    <a:pt x="0" y="44144"/>
                  </a:lnTo>
                  <a:cubicBezTo>
                    <a:pt x="0" y="32437"/>
                    <a:pt x="4651" y="21208"/>
                    <a:pt x="12930" y="12930"/>
                  </a:cubicBezTo>
                  <a:cubicBezTo>
                    <a:pt x="21208" y="4651"/>
                    <a:pt x="32437" y="0"/>
                    <a:pt x="44144" y="0"/>
                  </a:cubicBezTo>
                  <a:close/>
                </a:path>
              </a:pathLst>
            </a:custGeom>
            <a:solidFill>
              <a:srgbClr val="FFFFFF"/>
            </a:solidFill>
            <a:ln cap="rnd">
              <a:noFill/>
              <a:prstDash val="solid"/>
              <a:round/>
            </a:ln>
          </p:spPr>
          <p:txBody>
            <a:bodyPr/>
            <a:lstStyle/>
            <a:p>
              <a:endParaRPr lang="en-US"/>
            </a:p>
          </p:txBody>
        </p:sp>
        <p:sp>
          <p:nvSpPr>
            <p:cNvPr id="30" name="TextBox 30"/>
            <p:cNvSpPr txBox="1"/>
            <p:nvPr/>
          </p:nvSpPr>
          <p:spPr>
            <a:xfrm>
              <a:off x="0" y="-47625"/>
              <a:ext cx="1154747" cy="609523"/>
            </a:xfrm>
            <a:prstGeom prst="rect">
              <a:avLst/>
            </a:prstGeom>
          </p:spPr>
          <p:txBody>
            <a:bodyPr lIns="50800" tIns="50800" rIns="50800" bIns="50800" rtlCol="0" anchor="ctr"/>
            <a:lstStyle/>
            <a:p>
              <a:pPr marL="0" lvl="0" indent="0" algn="ctr">
                <a:lnSpc>
                  <a:spcPts val="4060"/>
                </a:lnSpc>
                <a:spcBef>
                  <a:spcPct val="0"/>
                </a:spcBef>
              </a:pPr>
              <a:r>
                <a:rPr lang="en-US" sz="2900" spc="-58">
                  <a:solidFill>
                    <a:srgbClr val="000000"/>
                  </a:solidFill>
                  <a:latin typeface="Montserrat"/>
                  <a:ea typeface="Montserrat"/>
                  <a:cs typeface="Montserrat"/>
                  <a:sym typeface="Montserrat"/>
                </a:rPr>
                <a:t>Power Electronics, Electrical Energy and Control Systems</a:t>
              </a:r>
            </a:p>
          </p:txBody>
        </p:sp>
      </p:grpSp>
      <p:grpSp>
        <p:nvGrpSpPr>
          <p:cNvPr id="31" name="Group 31"/>
          <p:cNvGrpSpPr/>
          <p:nvPr/>
        </p:nvGrpSpPr>
        <p:grpSpPr>
          <a:xfrm>
            <a:off x="9808699" y="6352792"/>
            <a:ext cx="3377909" cy="2133458"/>
            <a:chOff x="0" y="0"/>
            <a:chExt cx="889655" cy="561898"/>
          </a:xfrm>
        </p:grpSpPr>
        <p:sp>
          <p:nvSpPr>
            <p:cNvPr id="32" name="Freeform 32"/>
            <p:cNvSpPr/>
            <p:nvPr/>
          </p:nvSpPr>
          <p:spPr>
            <a:xfrm>
              <a:off x="0" y="0"/>
              <a:ext cx="889655" cy="561898"/>
            </a:xfrm>
            <a:custGeom>
              <a:avLst/>
              <a:gdLst/>
              <a:ahLst/>
              <a:cxnLst/>
              <a:rect l="l" t="t" r="r" b="b"/>
              <a:pathLst>
                <a:path w="889655" h="561898">
                  <a:moveTo>
                    <a:pt x="57298" y="0"/>
                  </a:moveTo>
                  <a:lnTo>
                    <a:pt x="832357" y="0"/>
                  </a:lnTo>
                  <a:cubicBezTo>
                    <a:pt x="847553" y="0"/>
                    <a:pt x="862127" y="6037"/>
                    <a:pt x="872873" y="16782"/>
                  </a:cubicBezTo>
                  <a:cubicBezTo>
                    <a:pt x="883618" y="27528"/>
                    <a:pt x="889655" y="42102"/>
                    <a:pt x="889655" y="57298"/>
                  </a:cubicBezTo>
                  <a:lnTo>
                    <a:pt x="889655" y="504600"/>
                  </a:lnTo>
                  <a:cubicBezTo>
                    <a:pt x="889655" y="536245"/>
                    <a:pt x="864002" y="561898"/>
                    <a:pt x="832357" y="561898"/>
                  </a:cubicBezTo>
                  <a:lnTo>
                    <a:pt x="57298" y="561898"/>
                  </a:lnTo>
                  <a:cubicBezTo>
                    <a:pt x="25653" y="561898"/>
                    <a:pt x="0" y="536245"/>
                    <a:pt x="0" y="504600"/>
                  </a:cubicBezTo>
                  <a:lnTo>
                    <a:pt x="0" y="57298"/>
                  </a:lnTo>
                  <a:cubicBezTo>
                    <a:pt x="0" y="25653"/>
                    <a:pt x="25653" y="0"/>
                    <a:pt x="57298" y="0"/>
                  </a:cubicBezTo>
                  <a:close/>
                </a:path>
              </a:pathLst>
            </a:custGeom>
            <a:solidFill>
              <a:srgbClr val="FFFFFF"/>
            </a:solidFill>
            <a:ln cap="rnd">
              <a:noFill/>
              <a:prstDash val="solid"/>
              <a:round/>
            </a:ln>
          </p:spPr>
          <p:txBody>
            <a:bodyPr/>
            <a:lstStyle/>
            <a:p>
              <a:endParaRPr lang="en-US"/>
            </a:p>
          </p:txBody>
        </p:sp>
        <p:sp>
          <p:nvSpPr>
            <p:cNvPr id="33" name="TextBox 33"/>
            <p:cNvSpPr txBox="1"/>
            <p:nvPr/>
          </p:nvSpPr>
          <p:spPr>
            <a:xfrm>
              <a:off x="0" y="-47625"/>
              <a:ext cx="889655" cy="609523"/>
            </a:xfrm>
            <a:prstGeom prst="rect">
              <a:avLst/>
            </a:prstGeom>
          </p:spPr>
          <p:txBody>
            <a:bodyPr lIns="50800" tIns="50800" rIns="50800" bIns="50800" rtlCol="0" anchor="ctr"/>
            <a:lstStyle/>
            <a:p>
              <a:pPr algn="ctr">
                <a:lnSpc>
                  <a:spcPts val="4060"/>
                </a:lnSpc>
              </a:pPr>
              <a:r>
                <a:rPr lang="en-US" sz="2900" spc="-58">
                  <a:solidFill>
                    <a:srgbClr val="000000"/>
                  </a:solidFill>
                  <a:latin typeface="Montserrat"/>
                  <a:ea typeface="Montserrat"/>
                  <a:cs typeface="Montserrat"/>
                  <a:sym typeface="Montserrat"/>
                </a:rPr>
                <a:t>Intelligent Systems, Data</a:t>
              </a:r>
            </a:p>
            <a:p>
              <a:pPr marL="0" lvl="0" indent="0" algn="ctr">
                <a:lnSpc>
                  <a:spcPts val="4060"/>
                </a:lnSpc>
                <a:spcBef>
                  <a:spcPct val="0"/>
                </a:spcBef>
              </a:pPr>
              <a:r>
                <a:rPr lang="en-US" sz="2900" spc="-58">
                  <a:solidFill>
                    <a:srgbClr val="000000"/>
                  </a:solidFill>
                  <a:latin typeface="Montserrat"/>
                  <a:ea typeface="Montserrat"/>
                  <a:cs typeface="Montserrat"/>
                  <a:sym typeface="Montserrat"/>
                </a:rPr>
                <a:t>and Networks</a:t>
              </a:r>
            </a:p>
          </p:txBody>
        </p:sp>
      </p:grpSp>
      <p:grpSp>
        <p:nvGrpSpPr>
          <p:cNvPr id="34" name="Group 34"/>
          <p:cNvGrpSpPr/>
          <p:nvPr/>
        </p:nvGrpSpPr>
        <p:grpSpPr>
          <a:xfrm>
            <a:off x="13912803" y="6352792"/>
            <a:ext cx="2743219" cy="2133458"/>
            <a:chOff x="0" y="0"/>
            <a:chExt cx="722494" cy="561898"/>
          </a:xfrm>
        </p:grpSpPr>
        <p:sp>
          <p:nvSpPr>
            <p:cNvPr id="35" name="Freeform 35"/>
            <p:cNvSpPr/>
            <p:nvPr/>
          </p:nvSpPr>
          <p:spPr>
            <a:xfrm>
              <a:off x="0" y="0"/>
              <a:ext cx="722494" cy="561898"/>
            </a:xfrm>
            <a:custGeom>
              <a:avLst/>
              <a:gdLst/>
              <a:ahLst/>
              <a:cxnLst/>
              <a:rect l="l" t="t" r="r" b="b"/>
              <a:pathLst>
                <a:path w="722494" h="561898">
                  <a:moveTo>
                    <a:pt x="70555" y="0"/>
                  </a:moveTo>
                  <a:lnTo>
                    <a:pt x="651939" y="0"/>
                  </a:lnTo>
                  <a:cubicBezTo>
                    <a:pt x="670651" y="0"/>
                    <a:pt x="688597" y="7433"/>
                    <a:pt x="701829" y="20665"/>
                  </a:cubicBezTo>
                  <a:cubicBezTo>
                    <a:pt x="715060" y="33897"/>
                    <a:pt x="722494" y="51843"/>
                    <a:pt x="722494" y="70555"/>
                  </a:cubicBezTo>
                  <a:lnTo>
                    <a:pt x="722494" y="491343"/>
                  </a:lnTo>
                  <a:cubicBezTo>
                    <a:pt x="722494" y="510056"/>
                    <a:pt x="715060" y="528002"/>
                    <a:pt x="701829" y="541233"/>
                  </a:cubicBezTo>
                  <a:cubicBezTo>
                    <a:pt x="688597" y="554465"/>
                    <a:pt x="670651" y="561898"/>
                    <a:pt x="651939" y="561898"/>
                  </a:cubicBezTo>
                  <a:lnTo>
                    <a:pt x="70555" y="561898"/>
                  </a:lnTo>
                  <a:cubicBezTo>
                    <a:pt x="31589" y="561898"/>
                    <a:pt x="0" y="530310"/>
                    <a:pt x="0" y="491343"/>
                  </a:cubicBezTo>
                  <a:lnTo>
                    <a:pt x="0" y="70555"/>
                  </a:lnTo>
                  <a:cubicBezTo>
                    <a:pt x="0" y="51843"/>
                    <a:pt x="7433" y="33897"/>
                    <a:pt x="20665" y="20665"/>
                  </a:cubicBezTo>
                  <a:cubicBezTo>
                    <a:pt x="33897" y="7433"/>
                    <a:pt x="51843" y="0"/>
                    <a:pt x="70555" y="0"/>
                  </a:cubicBezTo>
                  <a:close/>
                </a:path>
              </a:pathLst>
            </a:custGeom>
            <a:solidFill>
              <a:srgbClr val="FFFFFF"/>
            </a:solidFill>
            <a:ln cap="rnd">
              <a:noFill/>
              <a:prstDash val="solid"/>
              <a:round/>
            </a:ln>
          </p:spPr>
          <p:txBody>
            <a:bodyPr/>
            <a:lstStyle/>
            <a:p>
              <a:endParaRPr lang="en-US"/>
            </a:p>
          </p:txBody>
        </p:sp>
        <p:sp>
          <p:nvSpPr>
            <p:cNvPr id="36" name="TextBox 36"/>
            <p:cNvSpPr txBox="1"/>
            <p:nvPr/>
          </p:nvSpPr>
          <p:spPr>
            <a:xfrm>
              <a:off x="0" y="-47625"/>
              <a:ext cx="722494" cy="609523"/>
            </a:xfrm>
            <a:prstGeom prst="rect">
              <a:avLst/>
            </a:prstGeom>
          </p:spPr>
          <p:txBody>
            <a:bodyPr lIns="50800" tIns="50800" rIns="50800" bIns="50800" rtlCol="0" anchor="ctr"/>
            <a:lstStyle/>
            <a:p>
              <a:pPr marL="0" lvl="0" indent="0" algn="ctr">
                <a:lnSpc>
                  <a:spcPts val="4060"/>
                </a:lnSpc>
                <a:spcBef>
                  <a:spcPct val="0"/>
                </a:spcBef>
              </a:pPr>
              <a:r>
                <a:rPr lang="en-US" sz="2900" spc="-58">
                  <a:solidFill>
                    <a:srgbClr val="000000"/>
                  </a:solidFill>
                  <a:latin typeface="Montserrat"/>
                  <a:ea typeface="Montserrat"/>
                  <a:cs typeface="Montserrat"/>
                  <a:sym typeface="Montserrat"/>
                </a:rPr>
                <a:t>Photonics and Electronics</a:t>
              </a:r>
            </a:p>
          </p:txBody>
        </p:sp>
      </p:grpSp>
      <p:grpSp>
        <p:nvGrpSpPr>
          <p:cNvPr id="37" name="Group 37"/>
          <p:cNvGrpSpPr/>
          <p:nvPr/>
        </p:nvGrpSpPr>
        <p:grpSpPr>
          <a:xfrm>
            <a:off x="13570434" y="2896766"/>
            <a:ext cx="3446501" cy="3446501"/>
            <a:chOff x="0" y="0"/>
            <a:chExt cx="6350000" cy="6350000"/>
          </a:xfrm>
        </p:grpSpPr>
        <p:sp>
          <p:nvSpPr>
            <p:cNvPr id="38" name="Freeform 38"/>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7" cstate="hqprint">
                <a:extLst>
                  <a:ext uri="{28A0092B-C50C-407E-A947-70E740481C1C}">
                    <a14:useLocalDpi xmlns:a14="http://schemas.microsoft.com/office/drawing/2010/main"/>
                  </a:ext>
                </a:extLst>
              </a:blip>
              <a:stretch>
                <a:fillRect/>
              </a:stretch>
            </a:blipFill>
          </p:spPr>
          <p:txBody>
            <a:bodyPr/>
            <a:lstStyle/>
            <a:p>
              <a:endParaRPr lang="en-US"/>
            </a:p>
          </p:txBody>
        </p:sp>
      </p:grpSp>
      <p:sp>
        <p:nvSpPr>
          <p:cNvPr id="39" name="TextBox 39"/>
          <p:cNvSpPr txBox="1"/>
          <p:nvPr/>
        </p:nvSpPr>
        <p:spPr>
          <a:xfrm>
            <a:off x="1028700" y="546969"/>
            <a:ext cx="14845242" cy="1710667"/>
          </a:xfrm>
          <a:prstGeom prst="rect">
            <a:avLst/>
          </a:prstGeom>
        </p:spPr>
        <p:txBody>
          <a:bodyPr lIns="0" tIns="0" rIns="0" bIns="0" rtlCol="0" anchor="t">
            <a:spAutoFit/>
          </a:bodyPr>
          <a:lstStyle/>
          <a:p>
            <a:pPr algn="l">
              <a:lnSpc>
                <a:spcPts val="14086"/>
              </a:lnSpc>
              <a:spcBef>
                <a:spcPct val="0"/>
              </a:spcBef>
            </a:pPr>
            <a:r>
              <a:rPr lang="en-US" sz="10061">
                <a:solidFill>
                  <a:srgbClr val="FFFFFF"/>
                </a:solidFill>
                <a:latin typeface="Anton"/>
                <a:ea typeface="Anton"/>
                <a:cs typeface="Anton"/>
                <a:sym typeface="Anton"/>
              </a:rPr>
              <a:t>RESEARCH AREAS</a:t>
            </a:r>
          </a:p>
        </p:txBody>
      </p:sp>
      <p:pic>
        <p:nvPicPr>
          <p:cNvPr id="40" name="Picture 39">
            <a:extLst>
              <a:ext uri="{FF2B5EF4-FFF2-40B4-BE49-F238E27FC236}">
                <a16:creationId xmlns:a16="http://schemas.microsoft.com/office/drawing/2014/main" id="{DB7EE69C-EB80-DA4A-676C-CACCF3E8ABC2}"/>
              </a:ext>
            </a:extLst>
          </p:cNvPr>
          <p:cNvPicPr>
            <a:picLocks noChangeAspect="1"/>
          </p:cNvPicPr>
          <p:nvPr/>
        </p:nvPicPr>
        <p:blipFill>
          <a:blip r:embed="rId8">
            <a:lum bright="100000" contrast="-70000"/>
          </a:blip>
          <a:stretch>
            <a:fillRect/>
          </a:stretch>
        </p:blipFill>
        <p:spPr>
          <a:xfrm>
            <a:off x="13530477" y="436476"/>
            <a:ext cx="4038625" cy="78009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3" cstate="hqprint">
              <a:extLst>
                <a:ext uri="{28A0092B-C50C-407E-A947-70E740481C1C}">
                  <a14:useLocalDpi xmlns:a14="http://schemas.microsoft.com/office/drawing/2010/main"/>
                </a:ext>
              </a:extLst>
            </a:blip>
            <a:stretch>
              <a:fillRect/>
            </a:stretch>
          </a:blipFill>
        </p:spPr>
        <p:txBody>
          <a:bodyPr/>
          <a:lstStyle/>
          <a:p>
            <a:endParaRPr lang="en-US"/>
          </a:p>
        </p:txBody>
      </p:sp>
      <p:grpSp>
        <p:nvGrpSpPr>
          <p:cNvPr id="3" name="Group 3"/>
          <p:cNvGrpSpPr/>
          <p:nvPr/>
        </p:nvGrpSpPr>
        <p:grpSpPr>
          <a:xfrm>
            <a:off x="-1856497" y="426262"/>
            <a:ext cx="15928354" cy="812870"/>
            <a:chOff x="0" y="0"/>
            <a:chExt cx="4195122" cy="214089"/>
          </a:xfrm>
        </p:grpSpPr>
        <p:sp>
          <p:nvSpPr>
            <p:cNvPr id="4" name="Freeform 4"/>
            <p:cNvSpPr/>
            <p:nvPr/>
          </p:nvSpPr>
          <p:spPr>
            <a:xfrm>
              <a:off x="0" y="0"/>
              <a:ext cx="4195122" cy="214089"/>
            </a:xfrm>
            <a:custGeom>
              <a:avLst/>
              <a:gdLst/>
              <a:ahLst/>
              <a:cxnLst/>
              <a:rect l="l" t="t" r="r" b="b"/>
              <a:pathLst>
                <a:path w="4195122" h="214089">
                  <a:moveTo>
                    <a:pt x="0" y="0"/>
                  </a:moveTo>
                  <a:lnTo>
                    <a:pt x="4195122" y="0"/>
                  </a:lnTo>
                  <a:lnTo>
                    <a:pt x="4195122" y="214089"/>
                  </a:lnTo>
                  <a:lnTo>
                    <a:pt x="0" y="214089"/>
                  </a:lnTo>
                  <a:close/>
                </a:path>
              </a:pathLst>
            </a:custGeom>
            <a:gradFill rotWithShape="1">
              <a:gsLst>
                <a:gs pos="0">
                  <a:srgbClr val="FFA100">
                    <a:alpha val="100000"/>
                  </a:srgbClr>
                </a:gs>
                <a:gs pos="33333">
                  <a:srgbClr val="FFBF42">
                    <a:alpha val="100000"/>
                  </a:srgbClr>
                </a:gs>
                <a:gs pos="66667">
                  <a:srgbClr val="FFFFFF">
                    <a:alpha val="0"/>
                  </a:srgbClr>
                </a:gs>
                <a:gs pos="100000">
                  <a:srgbClr val="721839">
                    <a:alpha val="0"/>
                  </a:srgbClr>
                </a:gs>
              </a:gsLst>
              <a:lin ang="0"/>
            </a:gradFill>
          </p:spPr>
          <p:txBody>
            <a:bodyPr/>
            <a:lstStyle/>
            <a:p>
              <a:endParaRPr lang="en-US"/>
            </a:p>
          </p:txBody>
        </p:sp>
        <p:sp>
          <p:nvSpPr>
            <p:cNvPr id="5" name="TextBox 5"/>
            <p:cNvSpPr txBox="1"/>
            <p:nvPr/>
          </p:nvSpPr>
          <p:spPr>
            <a:xfrm>
              <a:off x="0" y="-38100"/>
              <a:ext cx="4195122" cy="252189"/>
            </a:xfrm>
            <a:prstGeom prst="rect">
              <a:avLst/>
            </a:prstGeom>
          </p:spPr>
          <p:txBody>
            <a:bodyPr lIns="50800" tIns="50800" rIns="50800" bIns="50800" rtlCol="0" anchor="ctr"/>
            <a:lstStyle/>
            <a:p>
              <a:pPr algn="ctr">
                <a:lnSpc>
                  <a:spcPts val="2659"/>
                </a:lnSpc>
                <a:spcBef>
                  <a:spcPct val="0"/>
                </a:spcBef>
              </a:pPr>
              <a:endParaRPr/>
            </a:p>
          </p:txBody>
        </p:sp>
      </p:grpSp>
      <p:sp>
        <p:nvSpPr>
          <p:cNvPr id="39" name="TextBox 39"/>
          <p:cNvSpPr txBox="1"/>
          <p:nvPr/>
        </p:nvSpPr>
        <p:spPr>
          <a:xfrm>
            <a:off x="1028700" y="546969"/>
            <a:ext cx="14845242" cy="1625317"/>
          </a:xfrm>
          <a:prstGeom prst="rect">
            <a:avLst/>
          </a:prstGeom>
        </p:spPr>
        <p:txBody>
          <a:bodyPr lIns="0" tIns="0" rIns="0" bIns="0" rtlCol="0" anchor="t">
            <a:spAutoFit/>
          </a:bodyPr>
          <a:lstStyle/>
          <a:p>
            <a:pPr algn="l">
              <a:lnSpc>
                <a:spcPts val="14086"/>
              </a:lnSpc>
              <a:spcBef>
                <a:spcPct val="0"/>
              </a:spcBef>
            </a:pPr>
            <a:r>
              <a:rPr lang="en-US" sz="8000">
                <a:solidFill>
                  <a:srgbClr val="FFFFFF"/>
                </a:solidFill>
                <a:latin typeface="Anton"/>
                <a:ea typeface="Anton"/>
                <a:cs typeface="Anton"/>
                <a:sym typeface="Anton"/>
              </a:rPr>
              <a:t>World’s Top 1% Researchers</a:t>
            </a:r>
          </a:p>
        </p:txBody>
      </p:sp>
      <p:pic>
        <p:nvPicPr>
          <p:cNvPr id="40" name="Picture 39">
            <a:extLst>
              <a:ext uri="{FF2B5EF4-FFF2-40B4-BE49-F238E27FC236}">
                <a16:creationId xmlns:a16="http://schemas.microsoft.com/office/drawing/2014/main" id="{DB7EE69C-EB80-DA4A-676C-CACCF3E8ABC2}"/>
              </a:ext>
            </a:extLst>
          </p:cNvPr>
          <p:cNvPicPr>
            <a:picLocks noChangeAspect="1"/>
          </p:cNvPicPr>
          <p:nvPr/>
        </p:nvPicPr>
        <p:blipFill>
          <a:blip r:embed="rId4">
            <a:lum bright="100000" contrast="-70000"/>
          </a:blip>
          <a:stretch>
            <a:fillRect/>
          </a:stretch>
        </p:blipFill>
        <p:spPr>
          <a:xfrm>
            <a:off x="13530477" y="436476"/>
            <a:ext cx="4038625" cy="780097"/>
          </a:xfrm>
          <a:prstGeom prst="rect">
            <a:avLst/>
          </a:prstGeom>
        </p:spPr>
      </p:pic>
      <p:sp>
        <p:nvSpPr>
          <p:cNvPr id="41" name="Rectangle 3">
            <a:extLst>
              <a:ext uri="{FF2B5EF4-FFF2-40B4-BE49-F238E27FC236}">
                <a16:creationId xmlns:a16="http://schemas.microsoft.com/office/drawing/2014/main" id="{DD7BF773-5043-4310-8DC2-A4101A7C3A01}"/>
              </a:ext>
            </a:extLst>
          </p:cNvPr>
          <p:cNvSpPr txBox="1">
            <a:spLocks/>
          </p:cNvSpPr>
          <p:nvPr/>
        </p:nvSpPr>
        <p:spPr>
          <a:xfrm>
            <a:off x="788132" y="2678251"/>
            <a:ext cx="9451759" cy="722093"/>
          </a:xfrm>
          <a:prstGeom prst="rect">
            <a:avLst/>
          </a:prstGeom>
        </p:spPr>
        <p:txBody>
          <a:bodyPr lIns="38100" tIns="38100" rIns="38100" bIns="38100" anchor="t"/>
          <a:lstStyle>
            <a:lvl1pPr marL="338684" marR="0" indent="-338684" algn="just" defTabSz="1727286" latinLnBrk="0">
              <a:lnSpc>
                <a:spcPct val="120000"/>
              </a:lnSpc>
              <a:spcBef>
                <a:spcPts val="2667"/>
              </a:spcBef>
              <a:spcAft>
                <a:spcPts val="0"/>
              </a:spcAft>
              <a:buClrTx/>
              <a:buSzPct val="131000"/>
              <a:buFont typeface="Wingdings" pitchFamily="2" charset="2"/>
              <a:buChar char="v"/>
              <a:tabLst/>
              <a:defRPr sz="3734" b="0" i="0" u="none" strike="noStrike" cap="none" spc="0" baseline="0">
                <a:solidFill>
                  <a:srgbClr val="074F39"/>
                </a:solidFill>
                <a:uFill>
                  <a:solidFill>
                    <a:srgbClr val="212121"/>
                  </a:solidFill>
                </a:uFill>
                <a:latin typeface="+mn-lt"/>
                <a:ea typeface="+mn-ea"/>
                <a:cs typeface="+mn-cs"/>
                <a:sym typeface="Helvetica Light"/>
              </a:defRPr>
            </a:lvl1pPr>
            <a:lvl2pPr marL="711200" marR="0" indent="-254000" algn="just" defTabSz="1727286" latinLnBrk="0">
              <a:lnSpc>
                <a:spcPct val="120000"/>
              </a:lnSpc>
              <a:spcBef>
                <a:spcPts val="2667"/>
              </a:spcBef>
              <a:spcAft>
                <a:spcPts val="0"/>
              </a:spcAft>
              <a:buClrTx/>
              <a:buSzPct val="125000"/>
              <a:buFont typeface="Arial" panose="020B0604020202020204" pitchFamily="34" charset="0"/>
              <a:buChar char="•"/>
              <a:tabLst/>
              <a:defRPr sz="3734" b="0" i="0" u="none" strike="noStrike" cap="none" spc="0" baseline="0">
                <a:solidFill>
                  <a:srgbClr val="074F39"/>
                </a:solidFill>
                <a:uFill>
                  <a:solidFill>
                    <a:srgbClr val="212121"/>
                  </a:solidFill>
                </a:uFill>
                <a:latin typeface="+mn-lt"/>
                <a:ea typeface="+mn-ea"/>
                <a:cs typeface="+mn-cs"/>
                <a:sym typeface="Helvetica Light"/>
              </a:defRPr>
            </a:lvl2pPr>
            <a:lvl3pPr marL="1143000" marR="0" indent="-228600" algn="just" defTabSz="1727286" latinLnBrk="0">
              <a:lnSpc>
                <a:spcPct val="120000"/>
              </a:lnSpc>
              <a:spcBef>
                <a:spcPts val="2667"/>
              </a:spcBef>
              <a:spcAft>
                <a:spcPts val="0"/>
              </a:spcAft>
              <a:buClrTx/>
              <a:buSzPct val="100000"/>
              <a:buFont typeface="Courier New" panose="02070309020205020404" pitchFamily="49" charset="0"/>
              <a:buChar char="o"/>
              <a:tabLst/>
              <a:defRPr sz="3734" b="0" i="0" u="none" strike="noStrike" cap="none" spc="0" baseline="0">
                <a:solidFill>
                  <a:srgbClr val="074F39"/>
                </a:solidFill>
                <a:uFill>
                  <a:solidFill>
                    <a:srgbClr val="212121"/>
                  </a:solidFill>
                </a:uFill>
                <a:latin typeface="+mn-lt"/>
                <a:ea typeface="+mn-ea"/>
                <a:cs typeface="+mn-cs"/>
                <a:sym typeface="Helvetica Light"/>
              </a:defRPr>
            </a:lvl3pPr>
            <a:lvl4pPr marL="1600200" marR="0" indent="-228600" algn="just" defTabSz="1727286" latinLnBrk="0">
              <a:lnSpc>
                <a:spcPct val="120000"/>
              </a:lnSpc>
              <a:spcBef>
                <a:spcPts val="2667"/>
              </a:spcBef>
              <a:spcAft>
                <a:spcPts val="0"/>
              </a:spcAft>
              <a:buClrTx/>
              <a:buSzPct val="100000"/>
              <a:buFont typeface="Wingdings" pitchFamily="2" charset="2"/>
              <a:buChar char="v"/>
              <a:tabLst/>
              <a:defRPr sz="3734" b="0" i="0" u="none" strike="noStrike" cap="none" spc="0" baseline="0">
                <a:solidFill>
                  <a:srgbClr val="074F39"/>
                </a:solidFill>
                <a:uFill>
                  <a:solidFill>
                    <a:srgbClr val="212121"/>
                  </a:solidFill>
                </a:uFill>
                <a:latin typeface="+mn-lt"/>
                <a:ea typeface="+mn-ea"/>
                <a:cs typeface="+mn-cs"/>
                <a:sym typeface="Helvetica Light"/>
              </a:defRPr>
            </a:lvl4pPr>
            <a:lvl5pPr marL="2057400" marR="0" indent="-228600" algn="just" defTabSz="1727286" latinLnBrk="0">
              <a:lnSpc>
                <a:spcPct val="120000"/>
              </a:lnSpc>
              <a:spcBef>
                <a:spcPts val="2667"/>
              </a:spcBef>
              <a:spcAft>
                <a:spcPts val="0"/>
              </a:spcAft>
              <a:buClrTx/>
              <a:buSzPct val="100000"/>
              <a:buFont typeface="Wingdings" pitchFamily="2" charset="2"/>
              <a:buChar char="v"/>
              <a:tabLst/>
              <a:defRPr sz="3734" b="0" i="0" u="none" strike="noStrike" cap="none" spc="0" baseline="0">
                <a:solidFill>
                  <a:srgbClr val="074F39"/>
                </a:solidFill>
                <a:uFill>
                  <a:solidFill>
                    <a:srgbClr val="212121"/>
                  </a:solidFill>
                </a:uFill>
                <a:latin typeface="+mn-lt"/>
                <a:ea typeface="+mn-ea"/>
                <a:cs typeface="+mn-cs"/>
                <a:sym typeface="Helvetica Light"/>
              </a:defRPr>
            </a:lvl5pPr>
            <a:lvl6pPr marL="4453689" marR="0" indent="-1185393" algn="just" defTabSz="1727286" latinLnBrk="0">
              <a:lnSpc>
                <a:spcPct val="120000"/>
              </a:lnSpc>
              <a:spcBef>
                <a:spcPts val="2667"/>
              </a:spcBef>
              <a:spcAft>
                <a:spcPts val="0"/>
              </a:spcAft>
              <a:buClrTx/>
              <a:buSzPct val="171000"/>
              <a:buFontTx/>
              <a:buChar char="•"/>
              <a:tabLst/>
              <a:defRPr sz="3734" b="0" i="0" u="none" strike="noStrike" cap="none" spc="0" baseline="0">
                <a:solidFill>
                  <a:srgbClr val="212121"/>
                </a:solidFill>
                <a:uFill>
                  <a:solidFill>
                    <a:srgbClr val="212121"/>
                  </a:solidFill>
                </a:uFill>
                <a:latin typeface="+mn-lt"/>
                <a:ea typeface="+mn-ea"/>
                <a:cs typeface="+mn-cs"/>
                <a:sym typeface="Helvetica Light"/>
              </a:defRPr>
            </a:lvl6pPr>
            <a:lvl7pPr marL="4927846" marR="0" indent="-1185393" algn="just" defTabSz="1727286" latinLnBrk="0">
              <a:lnSpc>
                <a:spcPct val="120000"/>
              </a:lnSpc>
              <a:spcBef>
                <a:spcPts val="2667"/>
              </a:spcBef>
              <a:spcAft>
                <a:spcPts val="0"/>
              </a:spcAft>
              <a:buClrTx/>
              <a:buSzPct val="171000"/>
              <a:buFontTx/>
              <a:buChar char="•"/>
              <a:tabLst/>
              <a:defRPr sz="3734" b="0" i="0" u="none" strike="noStrike" cap="none" spc="0" baseline="0">
                <a:solidFill>
                  <a:srgbClr val="212121"/>
                </a:solidFill>
                <a:uFill>
                  <a:solidFill>
                    <a:srgbClr val="212121"/>
                  </a:solidFill>
                </a:uFill>
                <a:latin typeface="+mn-lt"/>
                <a:ea typeface="+mn-ea"/>
                <a:cs typeface="+mn-cs"/>
                <a:sym typeface="Helvetica Light"/>
              </a:defRPr>
            </a:lvl7pPr>
            <a:lvl8pPr marL="5402003" marR="0" indent="-1185393" algn="just" defTabSz="1727286" latinLnBrk="0">
              <a:lnSpc>
                <a:spcPct val="120000"/>
              </a:lnSpc>
              <a:spcBef>
                <a:spcPts val="2667"/>
              </a:spcBef>
              <a:spcAft>
                <a:spcPts val="0"/>
              </a:spcAft>
              <a:buClrTx/>
              <a:buSzPct val="171000"/>
              <a:buFontTx/>
              <a:buChar char="•"/>
              <a:tabLst/>
              <a:defRPr sz="3734" b="0" i="0" u="none" strike="noStrike" cap="none" spc="0" baseline="0">
                <a:solidFill>
                  <a:srgbClr val="212121"/>
                </a:solidFill>
                <a:uFill>
                  <a:solidFill>
                    <a:srgbClr val="212121"/>
                  </a:solidFill>
                </a:uFill>
                <a:latin typeface="+mn-lt"/>
                <a:ea typeface="+mn-ea"/>
                <a:cs typeface="+mn-cs"/>
                <a:sym typeface="Helvetica Light"/>
              </a:defRPr>
            </a:lvl8pPr>
            <a:lvl9pPr marL="5876160" marR="0" indent="-1185393" algn="just" defTabSz="1727286" latinLnBrk="0">
              <a:lnSpc>
                <a:spcPct val="120000"/>
              </a:lnSpc>
              <a:spcBef>
                <a:spcPts val="2667"/>
              </a:spcBef>
              <a:spcAft>
                <a:spcPts val="0"/>
              </a:spcAft>
              <a:buClrTx/>
              <a:buSzPct val="171000"/>
              <a:buFontTx/>
              <a:buChar char="•"/>
              <a:tabLst/>
              <a:defRPr sz="3734" b="0" i="0" u="none" strike="noStrike" cap="none" spc="0" baseline="0">
                <a:solidFill>
                  <a:srgbClr val="212121"/>
                </a:solidFill>
                <a:uFill>
                  <a:solidFill>
                    <a:srgbClr val="212121"/>
                  </a:solidFill>
                </a:uFill>
                <a:latin typeface="+mn-lt"/>
                <a:ea typeface="+mn-ea"/>
                <a:cs typeface="+mn-cs"/>
                <a:sym typeface="Helvetica Light"/>
              </a:defRPr>
            </a:lvl9pPr>
          </a:lstStyle>
          <a:p>
            <a:pPr marL="90170" indent="-73025" algn="l" hangingPunct="1">
              <a:lnSpc>
                <a:spcPct val="100000"/>
              </a:lnSpc>
              <a:spcAft>
                <a:spcPct val="25000"/>
              </a:spcAft>
              <a:buFont typeface="Wingdings" pitchFamily="2" charset="2"/>
              <a:buNone/>
            </a:pPr>
            <a:r>
              <a:rPr lang="en-GB" altLang="en-US" sz="2400">
                <a:solidFill>
                  <a:schemeClr val="bg1"/>
                </a:solidFill>
                <a:latin typeface="Montserrat" panose="00000500000000000000" pitchFamily="2" charset="0"/>
                <a:cs typeface="Times New Roman"/>
              </a:rPr>
              <a:t>According to Clarivate Analytics’ Essential Science Indicators, </a:t>
            </a:r>
            <a:r>
              <a:rPr lang="en-GB" altLang="en-US" sz="2400" b="1">
                <a:solidFill>
                  <a:schemeClr val="bg1"/>
                </a:solidFill>
                <a:latin typeface="Montserrat" panose="00000500000000000000" pitchFamily="2" charset="0"/>
                <a:cs typeface="Times New Roman"/>
              </a:rPr>
              <a:t>232 </a:t>
            </a:r>
            <a:r>
              <a:rPr lang="en-GB" altLang="en-US" sz="2400">
                <a:solidFill>
                  <a:schemeClr val="bg1"/>
                </a:solidFill>
                <a:latin typeface="Montserrat" panose="00000500000000000000" pitchFamily="2" charset="0"/>
                <a:cs typeface="Times New Roman"/>
              </a:rPr>
              <a:t>HKU’s scholars recognised as Top 1% Scholars in 2025. </a:t>
            </a:r>
          </a:p>
          <a:p>
            <a:pPr marL="90170" indent="-73025" algn="l" hangingPunct="1">
              <a:lnSpc>
                <a:spcPct val="100000"/>
              </a:lnSpc>
              <a:spcAft>
                <a:spcPct val="25000"/>
              </a:spcAft>
              <a:buNone/>
            </a:pPr>
            <a:r>
              <a:rPr lang="en-GB" altLang="en-US" sz="2400">
                <a:solidFill>
                  <a:schemeClr val="bg1"/>
                </a:solidFill>
                <a:latin typeface="Montserrat" panose="00000500000000000000" pitchFamily="2" charset="0"/>
                <a:cs typeface="Times New Roman"/>
              </a:rPr>
              <a:t>Among them, </a:t>
            </a:r>
            <a:r>
              <a:rPr lang="en-GB" altLang="en-US" sz="2400" b="1">
                <a:solidFill>
                  <a:schemeClr val="bg1"/>
                </a:solidFill>
                <a:latin typeface="Montserrat" panose="00000500000000000000" pitchFamily="2" charset="0"/>
                <a:cs typeface="Times New Roman"/>
              </a:rPr>
              <a:t>14</a:t>
            </a:r>
            <a:r>
              <a:rPr lang="en-GB" altLang="en-US" sz="2400">
                <a:solidFill>
                  <a:schemeClr val="bg1"/>
                </a:solidFill>
                <a:latin typeface="Montserrat" panose="00000500000000000000" pitchFamily="2" charset="0"/>
                <a:cs typeface="Times New Roman"/>
              </a:rPr>
              <a:t> Top 1% Scholars from ECE:</a:t>
            </a:r>
          </a:p>
          <a:p>
            <a:pPr marL="17145" indent="0" algn="l" hangingPunct="1">
              <a:lnSpc>
                <a:spcPct val="100000"/>
              </a:lnSpc>
              <a:spcAft>
                <a:spcPct val="25000"/>
              </a:spcAft>
              <a:buNone/>
            </a:pPr>
            <a:endParaRPr lang="en-US" altLang="en-US" sz="2400" b="1">
              <a:solidFill>
                <a:schemeClr val="bg1"/>
              </a:solidFill>
              <a:latin typeface="Montserrat" panose="00000500000000000000" pitchFamily="2" charset="0"/>
            </a:endParaRPr>
          </a:p>
          <a:p>
            <a:pPr marL="17145" indent="0" algn="l" hangingPunct="1">
              <a:lnSpc>
                <a:spcPct val="100000"/>
              </a:lnSpc>
              <a:spcAft>
                <a:spcPct val="25000"/>
              </a:spcAft>
              <a:buNone/>
            </a:pPr>
            <a:endParaRPr lang="en-US" altLang="en-US" sz="2400">
              <a:solidFill>
                <a:schemeClr val="bg1"/>
              </a:solidFill>
              <a:latin typeface="Montserrat" panose="00000500000000000000" pitchFamily="2" charset="0"/>
              <a:ea typeface="Microsoft JhengHei" panose="020B0604030504040204" pitchFamily="34" charset="-120"/>
            </a:endParaRPr>
          </a:p>
        </p:txBody>
      </p:sp>
      <p:grpSp>
        <p:nvGrpSpPr>
          <p:cNvPr id="43" name="Group 42">
            <a:extLst>
              <a:ext uri="{FF2B5EF4-FFF2-40B4-BE49-F238E27FC236}">
                <a16:creationId xmlns:a16="http://schemas.microsoft.com/office/drawing/2014/main" id="{228616C6-E367-400D-A9ED-C15F71EF17D8}"/>
              </a:ext>
            </a:extLst>
          </p:cNvPr>
          <p:cNvGrpSpPr/>
          <p:nvPr/>
        </p:nvGrpSpPr>
        <p:grpSpPr>
          <a:xfrm>
            <a:off x="10802793" y="5706344"/>
            <a:ext cx="6970710" cy="4376405"/>
            <a:chOff x="9581421" y="4348036"/>
            <a:chExt cx="6970710" cy="4376405"/>
          </a:xfrm>
        </p:grpSpPr>
        <p:pic>
          <p:nvPicPr>
            <p:cNvPr id="44" name="Picture 43">
              <a:extLst>
                <a:ext uri="{FF2B5EF4-FFF2-40B4-BE49-F238E27FC236}">
                  <a16:creationId xmlns:a16="http://schemas.microsoft.com/office/drawing/2014/main" id="{7DA922D8-057B-4DA1-B184-ABDA034E719D}"/>
                </a:ext>
              </a:extLst>
            </p:cNvPr>
            <p:cNvPicPr>
              <a:picLocks noChangeAspect="1"/>
            </p:cNvPicPr>
            <p:nvPr/>
          </p:nvPicPr>
          <p:blipFill>
            <a:blip r:embed="rId5" cstate="screen">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9581421" y="4376614"/>
              <a:ext cx="6676611" cy="4347827"/>
            </a:xfrm>
            <a:prstGeom prst="rect">
              <a:avLst/>
            </a:prstGeom>
          </p:spPr>
        </p:pic>
        <p:sp>
          <p:nvSpPr>
            <p:cNvPr id="45" name="TextBox 44">
              <a:extLst>
                <a:ext uri="{FF2B5EF4-FFF2-40B4-BE49-F238E27FC236}">
                  <a16:creationId xmlns:a16="http://schemas.microsoft.com/office/drawing/2014/main" id="{F5964BAC-39AC-4DCF-BA2A-1F495FE9C8F9}"/>
                </a:ext>
              </a:extLst>
            </p:cNvPr>
            <p:cNvSpPr txBox="1"/>
            <p:nvPr/>
          </p:nvSpPr>
          <p:spPr>
            <a:xfrm>
              <a:off x="13242003" y="4348036"/>
              <a:ext cx="3310128" cy="1211818"/>
            </a:xfrm>
            <a:prstGeom prst="roundRect">
              <a:avLst>
                <a:gd name="adj" fmla="val 50000"/>
              </a:avLst>
            </a:prstGeom>
            <a:solidFill>
              <a:schemeClr val="accent2">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ts val="6000"/>
                </a:lnSpc>
              </a:pPr>
              <a:r>
                <a:rPr lang="en-US" altLang="zh-TW" sz="6000" b="1">
                  <a:solidFill>
                    <a:schemeClr val="bg1"/>
                  </a:solidFill>
                  <a:latin typeface="+mn-lt"/>
                </a:rPr>
                <a:t>Top 1%</a:t>
              </a:r>
              <a:endParaRPr lang="en-US" sz="6000">
                <a:solidFill>
                  <a:schemeClr val="bg1"/>
                </a:solidFill>
                <a:latin typeface="+mn-lt"/>
              </a:endParaRPr>
            </a:p>
          </p:txBody>
        </p:sp>
      </p:grpSp>
      <p:sp>
        <p:nvSpPr>
          <p:cNvPr id="46" name="TextBox 45">
            <a:extLst>
              <a:ext uri="{FF2B5EF4-FFF2-40B4-BE49-F238E27FC236}">
                <a16:creationId xmlns:a16="http://schemas.microsoft.com/office/drawing/2014/main" id="{78901875-D7A9-4C0E-8E2E-5031C93E2CCF}"/>
              </a:ext>
            </a:extLst>
          </p:cNvPr>
          <p:cNvSpPr txBox="1"/>
          <p:nvPr/>
        </p:nvSpPr>
        <p:spPr>
          <a:xfrm>
            <a:off x="752048" y="5065486"/>
            <a:ext cx="8670174" cy="30982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474345" indent="-457200" algn="l" hangingPunct="1">
              <a:lnSpc>
                <a:spcPts val="3000"/>
              </a:lnSpc>
              <a:spcAft>
                <a:spcPct val="25000"/>
              </a:spcAft>
              <a:buFont typeface="Arial" panose="020B0604020202020204" pitchFamily="34" charset="0"/>
              <a:buChar char="•"/>
            </a:pPr>
            <a:r>
              <a:rPr lang="en-US" altLang="en-US" sz="2000" dirty="0">
                <a:solidFill>
                  <a:schemeClr val="bg1"/>
                </a:solidFill>
                <a:latin typeface="Montserrat" panose="00000500000000000000" pitchFamily="2" charset="0"/>
              </a:rPr>
              <a:t>Professor Chau, Kwok Tong</a:t>
            </a:r>
          </a:p>
          <a:p>
            <a:pPr marL="474345" indent="-457200" algn="l" hangingPunct="1">
              <a:lnSpc>
                <a:spcPts val="2200"/>
              </a:lnSpc>
              <a:spcAft>
                <a:spcPct val="25000"/>
              </a:spcAft>
              <a:buFont typeface="Arial" panose="020B0604020202020204" pitchFamily="34" charset="0"/>
              <a:buChar char="•"/>
            </a:pPr>
            <a:r>
              <a:rPr lang="en-US" altLang="en-US" sz="2000" dirty="0">
                <a:solidFill>
                  <a:schemeClr val="bg1"/>
                </a:solidFill>
                <a:latin typeface="Montserrat" panose="00000500000000000000" pitchFamily="2" charset="0"/>
              </a:rPr>
              <a:t>Professor Choy, Wallace </a:t>
            </a:r>
            <a:r>
              <a:rPr lang="en-US" altLang="en-US" sz="2000" dirty="0" err="1">
                <a:solidFill>
                  <a:schemeClr val="bg1"/>
                </a:solidFill>
                <a:latin typeface="Montserrat" panose="00000500000000000000" pitchFamily="2" charset="0"/>
              </a:rPr>
              <a:t>Chik</a:t>
            </a:r>
            <a:r>
              <a:rPr lang="en-US" altLang="en-US" sz="2000" dirty="0">
                <a:solidFill>
                  <a:schemeClr val="bg1"/>
                </a:solidFill>
                <a:latin typeface="Montserrat" panose="00000500000000000000" pitchFamily="2" charset="0"/>
              </a:rPr>
              <a:t> Ho</a:t>
            </a:r>
          </a:p>
          <a:p>
            <a:pPr marL="474345" indent="-457200" algn="l" hangingPunct="1">
              <a:lnSpc>
                <a:spcPts val="2200"/>
              </a:lnSpc>
              <a:spcAft>
                <a:spcPct val="25000"/>
              </a:spcAft>
              <a:buFont typeface="Arial" panose="020B0604020202020204" pitchFamily="34" charset="0"/>
              <a:buChar char="•"/>
            </a:pPr>
            <a:r>
              <a:rPr lang="en-US" altLang="en-US" sz="2000" dirty="0">
                <a:solidFill>
                  <a:schemeClr val="bg1"/>
                </a:solidFill>
                <a:latin typeface="Montserrat" panose="00000500000000000000" pitchFamily="2" charset="0"/>
              </a:rPr>
              <a:t>Professor Du, </a:t>
            </a:r>
            <a:r>
              <a:rPr lang="en-US" altLang="en-US" sz="2000" dirty="0" err="1">
                <a:solidFill>
                  <a:schemeClr val="bg1"/>
                </a:solidFill>
                <a:latin typeface="Montserrat" panose="00000500000000000000" pitchFamily="2" charset="0"/>
              </a:rPr>
              <a:t>Hongyang</a:t>
            </a:r>
            <a:endParaRPr lang="en-US" altLang="en-US" sz="2000" dirty="0">
              <a:solidFill>
                <a:schemeClr val="bg1"/>
              </a:solidFill>
              <a:latin typeface="Montserrat" panose="00000500000000000000" pitchFamily="2" charset="0"/>
            </a:endParaRPr>
          </a:p>
          <a:p>
            <a:pPr marL="474345" indent="-457200" algn="l" hangingPunct="1">
              <a:lnSpc>
                <a:spcPts val="2200"/>
              </a:lnSpc>
              <a:spcAft>
                <a:spcPct val="25000"/>
              </a:spcAft>
              <a:buFont typeface="Arial" panose="020B0604020202020204" pitchFamily="34" charset="0"/>
              <a:buChar char="•"/>
            </a:pPr>
            <a:r>
              <a:rPr lang="en-US" altLang="en-US" sz="2000" dirty="0">
                <a:solidFill>
                  <a:schemeClr val="bg1"/>
                </a:solidFill>
                <a:latin typeface="Montserrat" panose="00000500000000000000" pitchFamily="2" charset="0"/>
              </a:rPr>
              <a:t>Professor Hou, </a:t>
            </a:r>
            <a:r>
              <a:rPr lang="en-US" altLang="en-US" sz="2000" dirty="0" err="1">
                <a:solidFill>
                  <a:schemeClr val="bg1"/>
                </a:solidFill>
                <a:latin typeface="Montserrat" panose="00000500000000000000" pitchFamily="2" charset="0"/>
              </a:rPr>
              <a:t>Yunhe</a:t>
            </a:r>
            <a:endParaRPr lang="en-US" altLang="en-US" sz="2000" dirty="0">
              <a:solidFill>
                <a:schemeClr val="bg1"/>
              </a:solidFill>
              <a:latin typeface="Montserrat" panose="00000500000000000000" pitchFamily="2" charset="0"/>
            </a:endParaRPr>
          </a:p>
          <a:p>
            <a:pPr marL="474345" indent="-457200" algn="l" hangingPunct="1">
              <a:lnSpc>
                <a:spcPts val="2200"/>
              </a:lnSpc>
              <a:spcAft>
                <a:spcPct val="25000"/>
              </a:spcAft>
              <a:buFont typeface="Arial" panose="020B0604020202020204" pitchFamily="34" charset="0"/>
              <a:buChar char="•"/>
            </a:pPr>
            <a:r>
              <a:rPr lang="en-US" altLang="en-US" sz="2000" dirty="0">
                <a:solidFill>
                  <a:schemeClr val="bg1"/>
                </a:solidFill>
                <a:latin typeface="Montserrat" panose="00000500000000000000" pitchFamily="2" charset="0"/>
              </a:rPr>
              <a:t>Professor Huang, Kaibin</a:t>
            </a:r>
          </a:p>
          <a:p>
            <a:pPr marL="474345" indent="-457200" algn="l" hangingPunct="1">
              <a:lnSpc>
                <a:spcPts val="2200"/>
              </a:lnSpc>
              <a:spcAft>
                <a:spcPct val="25000"/>
              </a:spcAft>
              <a:buFont typeface="Arial" panose="020B0604020202020204" pitchFamily="34" charset="0"/>
              <a:buChar char="•"/>
            </a:pPr>
            <a:r>
              <a:rPr lang="en-US" altLang="en-US" sz="2000" dirty="0">
                <a:solidFill>
                  <a:schemeClr val="bg1"/>
                </a:solidFill>
                <a:latin typeface="Montserrat" panose="00000500000000000000" pitchFamily="2" charset="0"/>
              </a:rPr>
              <a:t>Emeritus Professor Hui, Shu Yuen Ron</a:t>
            </a:r>
          </a:p>
          <a:p>
            <a:pPr marL="474345" indent="-457200" algn="l" hangingPunct="1">
              <a:lnSpc>
                <a:spcPts val="2200"/>
              </a:lnSpc>
              <a:spcAft>
                <a:spcPct val="25000"/>
              </a:spcAft>
              <a:buFont typeface="Arial" panose="020B0604020202020204" pitchFamily="34" charset="0"/>
              <a:buChar char="•"/>
            </a:pPr>
            <a:r>
              <a:rPr lang="en-US" altLang="en-US" sz="2000" dirty="0">
                <a:solidFill>
                  <a:schemeClr val="bg1"/>
                </a:solidFill>
                <a:latin typeface="Montserrat" panose="00000500000000000000" pitchFamily="2" charset="0"/>
              </a:rPr>
              <a:t>Professor Li, Can</a:t>
            </a:r>
          </a:p>
          <a:p>
            <a:pPr marL="474345" indent="-457200" algn="l" hangingPunct="1">
              <a:lnSpc>
                <a:spcPts val="2200"/>
              </a:lnSpc>
              <a:spcAft>
                <a:spcPct val="25000"/>
              </a:spcAft>
              <a:buFont typeface="Arial" panose="020B0604020202020204" pitchFamily="34" charset="0"/>
              <a:buChar char="•"/>
            </a:pPr>
            <a:r>
              <a:rPr lang="en-US" altLang="en-US" sz="2000" dirty="0">
                <a:solidFill>
                  <a:schemeClr val="bg1"/>
                </a:solidFill>
                <a:latin typeface="Montserrat" panose="00000500000000000000" pitchFamily="2" charset="0"/>
              </a:rPr>
              <a:t>Emeritus Professor Li, Victor On Kwok</a:t>
            </a:r>
          </a:p>
        </p:txBody>
      </p:sp>
      <p:sp>
        <p:nvSpPr>
          <p:cNvPr id="47" name="TextBox 46">
            <a:extLst>
              <a:ext uri="{FF2B5EF4-FFF2-40B4-BE49-F238E27FC236}">
                <a16:creationId xmlns:a16="http://schemas.microsoft.com/office/drawing/2014/main" id="{CCA5F088-B1C2-4AC8-AAA3-E61A0AFB9B3C}"/>
              </a:ext>
            </a:extLst>
          </p:cNvPr>
          <p:cNvSpPr txBox="1"/>
          <p:nvPr/>
        </p:nvSpPr>
        <p:spPr>
          <a:xfrm>
            <a:off x="788132" y="7851256"/>
            <a:ext cx="8670174" cy="1138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17145" indent="0" algn="l" hangingPunct="1">
              <a:lnSpc>
                <a:spcPct val="100000"/>
              </a:lnSpc>
              <a:spcAft>
                <a:spcPct val="25000"/>
              </a:spcAft>
              <a:buNone/>
            </a:pPr>
            <a:endParaRPr lang="en-US" altLang="en-US" sz="1600" b="1">
              <a:solidFill>
                <a:schemeClr val="bg1"/>
              </a:solidFill>
              <a:latin typeface="Montserrat" panose="00000500000000000000" pitchFamily="2" charset="0"/>
            </a:endParaRPr>
          </a:p>
          <a:p>
            <a:pPr marL="90170" indent="-73025" algn="l" hangingPunct="1">
              <a:spcBef>
                <a:spcPct val="0"/>
              </a:spcBef>
              <a:buFont typeface="Wingdings" pitchFamily="2" charset="2"/>
              <a:buNone/>
            </a:pPr>
            <a:r>
              <a:rPr lang="en-US" altLang="en-US" sz="1600">
                <a:solidFill>
                  <a:schemeClr val="bg1"/>
                </a:solidFill>
                <a:latin typeface="Montserrat" panose="00000500000000000000" pitchFamily="2" charset="0"/>
                <a:ea typeface="Microsoft JhengHei" panose="020B0604030504040204" pitchFamily="34" charset="-120"/>
              </a:rPr>
              <a:t>*</a:t>
            </a:r>
            <a:r>
              <a:rPr lang="en-US" altLang="en-US" sz="1600">
                <a:solidFill>
                  <a:schemeClr val="bg1"/>
                </a:solidFill>
                <a:latin typeface="Montserrat" panose="00000500000000000000" pitchFamily="2" charset="0"/>
              </a:rPr>
              <a:t> Names sorted in alphabetical order </a:t>
            </a:r>
          </a:p>
          <a:p>
            <a:pPr marL="90170" indent="-73025" algn="l" hangingPunct="1">
              <a:spcBef>
                <a:spcPct val="0"/>
              </a:spcBef>
              <a:buFont typeface="Wingdings" pitchFamily="2" charset="2"/>
              <a:buNone/>
            </a:pPr>
            <a:r>
              <a:rPr lang="en-US" altLang="zh-CN" sz="1600">
                <a:solidFill>
                  <a:schemeClr val="bg1"/>
                </a:solidFill>
                <a:latin typeface="Montserrat" panose="00000500000000000000" pitchFamily="2" charset="0"/>
                <a:ea typeface="Microsoft JhengHei" panose="020B0604030504040204" pitchFamily="34" charset="-120"/>
              </a:rPr>
              <a:t>    </a:t>
            </a:r>
            <a:endParaRPr lang="en-HK" altLang="zh-CN" sz="1600">
              <a:solidFill>
                <a:schemeClr val="bg1"/>
              </a:solidFill>
              <a:latin typeface="Montserrat" panose="00000500000000000000" pitchFamily="2" charset="0"/>
              <a:ea typeface="Microsoft JhengHei" panose="020B0604030504040204" pitchFamily="34" charset="-120"/>
            </a:endParaRPr>
          </a:p>
          <a:p>
            <a:pPr marL="90170" indent="-73025" algn="l" hangingPunct="1">
              <a:spcBef>
                <a:spcPct val="0"/>
              </a:spcBef>
              <a:buFont typeface="Wingdings" pitchFamily="2" charset="2"/>
              <a:buNone/>
            </a:pPr>
            <a:r>
              <a:rPr lang="en-US" altLang="en-US" sz="1600">
                <a:solidFill>
                  <a:schemeClr val="bg1"/>
                </a:solidFill>
                <a:latin typeface="Montserrat" panose="00000500000000000000" pitchFamily="2" charset="0"/>
                <a:ea typeface="Microsoft JhengHei" panose="020B0604030504040204" pitchFamily="34" charset="-120"/>
              </a:rPr>
              <a:t>*</a:t>
            </a:r>
            <a:r>
              <a:rPr lang="en-US" altLang="en-US" sz="1600">
                <a:solidFill>
                  <a:schemeClr val="bg1"/>
                </a:solidFill>
                <a:latin typeface="Montserrat" panose="00000500000000000000" pitchFamily="2" charset="0"/>
              </a:rPr>
              <a:t> Data Source: Essential Science Indicators </a:t>
            </a:r>
            <a:r>
              <a:rPr lang="en-HK" altLang="zh-CN" sz="1600">
                <a:solidFill>
                  <a:schemeClr val="bg1"/>
                </a:solidFill>
                <a:latin typeface="Montserrat" panose="00000500000000000000" pitchFamily="2" charset="0"/>
                <a:ea typeface="Microsoft JhengHei" panose="020B0604030504040204" pitchFamily="34" charset="-120"/>
                <a:cs typeface="+mn-ea"/>
                <a:sym typeface="+mn-lt"/>
              </a:rPr>
              <a:t>(Clarivate) </a:t>
            </a:r>
            <a:endParaRPr lang="en-US" sz="1600">
              <a:solidFill>
                <a:schemeClr val="bg1"/>
              </a:solidFill>
              <a:latin typeface="Montserrat" panose="00000500000000000000" pitchFamily="2" charset="0"/>
            </a:endParaRPr>
          </a:p>
        </p:txBody>
      </p:sp>
      <p:sp>
        <p:nvSpPr>
          <p:cNvPr id="48" name="TextBox 47">
            <a:extLst>
              <a:ext uri="{FF2B5EF4-FFF2-40B4-BE49-F238E27FC236}">
                <a16:creationId xmlns:a16="http://schemas.microsoft.com/office/drawing/2014/main" id="{E04B603F-5AA8-4A45-8A6A-3BFBB4BA2776}"/>
              </a:ext>
            </a:extLst>
          </p:cNvPr>
          <p:cNvSpPr txBox="1"/>
          <p:nvPr/>
        </p:nvSpPr>
        <p:spPr>
          <a:xfrm>
            <a:off x="6107680" y="5143500"/>
            <a:ext cx="5712505" cy="22467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474345" indent="-457200" algn="l" hangingPunct="1">
              <a:lnSpc>
                <a:spcPts val="2200"/>
              </a:lnSpc>
              <a:spcAft>
                <a:spcPct val="25000"/>
              </a:spcAft>
              <a:buFont typeface="Arial" panose="020B0604020202020204" pitchFamily="34" charset="0"/>
              <a:buChar char="•"/>
            </a:pPr>
            <a:r>
              <a:rPr lang="en-US" altLang="en-US" sz="2000">
                <a:solidFill>
                  <a:schemeClr val="bg1"/>
                </a:solidFill>
                <a:latin typeface="Montserrat" panose="00000500000000000000" pitchFamily="2" charset="0"/>
              </a:rPr>
              <a:t>Professor Liu, </a:t>
            </a:r>
            <a:r>
              <a:rPr lang="en-US" altLang="en-US" sz="2000" err="1">
                <a:solidFill>
                  <a:schemeClr val="bg1"/>
                </a:solidFill>
                <a:latin typeface="Montserrat" panose="00000500000000000000" pitchFamily="2" charset="0"/>
              </a:rPr>
              <a:t>Yuanwei</a:t>
            </a:r>
            <a:endParaRPr lang="en-US" altLang="en-US" sz="2000">
              <a:solidFill>
                <a:schemeClr val="bg1"/>
              </a:solidFill>
              <a:latin typeface="Montserrat" panose="00000500000000000000" pitchFamily="2" charset="0"/>
            </a:endParaRPr>
          </a:p>
          <a:p>
            <a:pPr marL="474345" indent="-457200" algn="l" hangingPunct="1">
              <a:lnSpc>
                <a:spcPts val="2200"/>
              </a:lnSpc>
              <a:spcAft>
                <a:spcPct val="25000"/>
              </a:spcAft>
              <a:buFont typeface="Arial" panose="020B0604020202020204" pitchFamily="34" charset="0"/>
              <a:buChar char="•"/>
            </a:pPr>
            <a:r>
              <a:rPr lang="en-US" altLang="en-US" sz="2000">
                <a:solidFill>
                  <a:schemeClr val="bg1"/>
                </a:solidFill>
                <a:latin typeface="Montserrat" panose="00000500000000000000" pitchFamily="2" charset="0"/>
              </a:rPr>
              <a:t>Professor Ngai, Cheuk Han Edith</a:t>
            </a:r>
          </a:p>
          <a:p>
            <a:pPr marL="474345" indent="-457200" algn="l" hangingPunct="1">
              <a:lnSpc>
                <a:spcPts val="2200"/>
              </a:lnSpc>
              <a:spcAft>
                <a:spcPct val="25000"/>
              </a:spcAft>
              <a:buFont typeface="Arial" panose="020B0604020202020204" pitchFamily="34" charset="0"/>
              <a:buChar char="•"/>
            </a:pPr>
            <a:r>
              <a:rPr lang="en-US" altLang="en-US" sz="2000">
                <a:solidFill>
                  <a:schemeClr val="bg1"/>
                </a:solidFill>
                <a:latin typeface="Montserrat" panose="00000500000000000000" pitchFamily="2" charset="0"/>
              </a:rPr>
              <a:t>Professor Peng, Yifan Evan</a:t>
            </a:r>
          </a:p>
          <a:p>
            <a:pPr marL="474345" indent="-457200" algn="l" hangingPunct="1">
              <a:lnSpc>
                <a:spcPts val="2200"/>
              </a:lnSpc>
              <a:spcAft>
                <a:spcPct val="25000"/>
              </a:spcAft>
              <a:buFont typeface="Arial" panose="020B0604020202020204" pitchFamily="34" charset="0"/>
              <a:buChar char="•"/>
            </a:pPr>
            <a:r>
              <a:rPr lang="en-US" altLang="en-US" sz="2000">
                <a:solidFill>
                  <a:schemeClr val="bg1"/>
                </a:solidFill>
                <a:latin typeface="Montserrat" panose="00000500000000000000" pitchFamily="2" charset="0"/>
              </a:rPr>
              <a:t>Professor Wang, Han</a:t>
            </a:r>
          </a:p>
          <a:p>
            <a:pPr marL="474345" indent="-457200" algn="l" hangingPunct="1">
              <a:lnSpc>
                <a:spcPts val="2200"/>
              </a:lnSpc>
              <a:spcAft>
                <a:spcPct val="25000"/>
              </a:spcAft>
              <a:buFont typeface="Arial" panose="020B0604020202020204" pitchFamily="34" charset="0"/>
              <a:buChar char="•"/>
            </a:pPr>
            <a:r>
              <a:rPr lang="en-US" altLang="en-US" sz="2000">
                <a:solidFill>
                  <a:schemeClr val="bg1"/>
                </a:solidFill>
                <a:latin typeface="Montserrat" panose="00000500000000000000" pitchFamily="2" charset="0"/>
              </a:rPr>
              <a:t>Professor Wang, Yi</a:t>
            </a:r>
          </a:p>
          <a:p>
            <a:pPr marL="474345" indent="-457200" algn="l" hangingPunct="1">
              <a:lnSpc>
                <a:spcPts val="2200"/>
              </a:lnSpc>
              <a:spcAft>
                <a:spcPct val="25000"/>
              </a:spcAft>
              <a:buFont typeface="Arial" panose="020B0604020202020204" pitchFamily="34" charset="0"/>
              <a:buChar char="•"/>
            </a:pPr>
            <a:r>
              <a:rPr lang="en-US" altLang="en-US" sz="2000">
                <a:solidFill>
                  <a:schemeClr val="bg1"/>
                </a:solidFill>
                <a:latin typeface="Montserrat" panose="00000500000000000000" pitchFamily="2" charset="0"/>
              </a:rPr>
              <a:t>Professor Zhang, Yuhao</a:t>
            </a:r>
            <a:endParaRPr lang="en-US" sz="2000">
              <a:solidFill>
                <a:schemeClr val="bg1"/>
              </a:solidFill>
              <a:latin typeface="Montserrat" panose="00000500000000000000" pitchFamily="2" charset="0"/>
            </a:endParaRPr>
          </a:p>
        </p:txBody>
      </p:sp>
      <p:pic>
        <p:nvPicPr>
          <p:cNvPr id="49" name="Picture 6">
            <a:extLst>
              <a:ext uri="{FF2B5EF4-FFF2-40B4-BE49-F238E27FC236}">
                <a16:creationId xmlns:a16="http://schemas.microsoft.com/office/drawing/2014/main" id="{56FEF913-AFA1-40D7-ADDD-FA9A1BE50B35}"/>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a:fillRect/>
          </a:stretch>
        </p:blipFill>
        <p:spPr bwMode="auto">
          <a:xfrm>
            <a:off x="10890650" y="2711940"/>
            <a:ext cx="5865460" cy="2790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3434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3" cstate="hqprint">
              <a:extLst>
                <a:ext uri="{28A0092B-C50C-407E-A947-70E740481C1C}">
                  <a14:useLocalDpi xmlns:a14="http://schemas.microsoft.com/office/drawing/2010/main"/>
                </a:ext>
              </a:extLst>
            </a:blip>
            <a:stretch>
              <a:fillRect/>
            </a:stretch>
          </a:blipFill>
        </p:spPr>
        <p:txBody>
          <a:bodyPr/>
          <a:lstStyle/>
          <a:p>
            <a:endParaRPr lang="en-US"/>
          </a:p>
        </p:txBody>
      </p:sp>
      <p:grpSp>
        <p:nvGrpSpPr>
          <p:cNvPr id="3" name="Group 3"/>
          <p:cNvGrpSpPr/>
          <p:nvPr/>
        </p:nvGrpSpPr>
        <p:grpSpPr>
          <a:xfrm>
            <a:off x="-1856497" y="426262"/>
            <a:ext cx="15928354" cy="812870"/>
            <a:chOff x="0" y="0"/>
            <a:chExt cx="4195122" cy="214089"/>
          </a:xfrm>
        </p:grpSpPr>
        <p:sp>
          <p:nvSpPr>
            <p:cNvPr id="4" name="Freeform 4"/>
            <p:cNvSpPr/>
            <p:nvPr/>
          </p:nvSpPr>
          <p:spPr>
            <a:xfrm>
              <a:off x="0" y="0"/>
              <a:ext cx="4195122" cy="214089"/>
            </a:xfrm>
            <a:custGeom>
              <a:avLst/>
              <a:gdLst/>
              <a:ahLst/>
              <a:cxnLst/>
              <a:rect l="l" t="t" r="r" b="b"/>
              <a:pathLst>
                <a:path w="4195122" h="214089">
                  <a:moveTo>
                    <a:pt x="0" y="0"/>
                  </a:moveTo>
                  <a:lnTo>
                    <a:pt x="4195122" y="0"/>
                  </a:lnTo>
                  <a:lnTo>
                    <a:pt x="4195122" y="214089"/>
                  </a:lnTo>
                  <a:lnTo>
                    <a:pt x="0" y="214089"/>
                  </a:lnTo>
                  <a:close/>
                </a:path>
              </a:pathLst>
            </a:custGeom>
            <a:gradFill rotWithShape="1">
              <a:gsLst>
                <a:gs pos="0">
                  <a:srgbClr val="FFA100">
                    <a:alpha val="100000"/>
                  </a:srgbClr>
                </a:gs>
                <a:gs pos="33333">
                  <a:srgbClr val="FFBF42">
                    <a:alpha val="100000"/>
                  </a:srgbClr>
                </a:gs>
                <a:gs pos="66667">
                  <a:srgbClr val="FFFFFF">
                    <a:alpha val="0"/>
                  </a:srgbClr>
                </a:gs>
                <a:gs pos="100000">
                  <a:srgbClr val="721839">
                    <a:alpha val="0"/>
                  </a:srgbClr>
                </a:gs>
              </a:gsLst>
              <a:lin ang="0"/>
            </a:gradFill>
          </p:spPr>
          <p:txBody>
            <a:bodyPr/>
            <a:lstStyle/>
            <a:p>
              <a:endParaRPr lang="en-US"/>
            </a:p>
          </p:txBody>
        </p:sp>
        <p:sp>
          <p:nvSpPr>
            <p:cNvPr id="5" name="TextBox 5"/>
            <p:cNvSpPr txBox="1"/>
            <p:nvPr/>
          </p:nvSpPr>
          <p:spPr>
            <a:xfrm>
              <a:off x="0" y="-38100"/>
              <a:ext cx="4195122" cy="252189"/>
            </a:xfrm>
            <a:prstGeom prst="rect">
              <a:avLst/>
            </a:prstGeom>
          </p:spPr>
          <p:txBody>
            <a:bodyPr lIns="50800" tIns="50800" rIns="50800" bIns="50800" rtlCol="0" anchor="ctr"/>
            <a:lstStyle/>
            <a:p>
              <a:pPr algn="ctr">
                <a:lnSpc>
                  <a:spcPts val="2659"/>
                </a:lnSpc>
                <a:spcBef>
                  <a:spcPct val="0"/>
                </a:spcBef>
              </a:pPr>
              <a:endParaRPr/>
            </a:p>
          </p:txBody>
        </p:sp>
      </p:grpSp>
      <p:sp>
        <p:nvSpPr>
          <p:cNvPr id="7" name="TextBox 7"/>
          <p:cNvSpPr txBox="1"/>
          <p:nvPr/>
        </p:nvSpPr>
        <p:spPr>
          <a:xfrm>
            <a:off x="723674" y="664626"/>
            <a:ext cx="9025127" cy="1590014"/>
          </a:xfrm>
          <a:prstGeom prst="rect">
            <a:avLst/>
          </a:prstGeom>
        </p:spPr>
        <p:txBody>
          <a:bodyPr lIns="0" tIns="0" rIns="0" bIns="0" rtlCol="0" anchor="t">
            <a:spAutoFit/>
          </a:bodyPr>
          <a:lstStyle/>
          <a:p>
            <a:pPr algn="l">
              <a:lnSpc>
                <a:spcPts val="12206"/>
              </a:lnSpc>
            </a:pPr>
            <a:r>
              <a:rPr lang="en-US" sz="11198">
                <a:solidFill>
                  <a:srgbClr val="FFFFFF"/>
                </a:solidFill>
                <a:latin typeface="Anton"/>
                <a:ea typeface="Anton"/>
                <a:cs typeface="Anton"/>
                <a:sym typeface="Anton"/>
              </a:rPr>
              <a:t>TEACHING AREAS</a:t>
            </a:r>
          </a:p>
        </p:txBody>
      </p:sp>
      <p:sp>
        <p:nvSpPr>
          <p:cNvPr id="8" name="Freeform 8"/>
          <p:cNvSpPr/>
          <p:nvPr/>
        </p:nvSpPr>
        <p:spPr>
          <a:xfrm rot="1800000">
            <a:off x="6059011" y="86409"/>
            <a:ext cx="8957753" cy="8095570"/>
          </a:xfrm>
          <a:custGeom>
            <a:avLst/>
            <a:gdLst/>
            <a:ahLst/>
            <a:cxnLst/>
            <a:rect l="l" t="t" r="r" b="b"/>
            <a:pathLst>
              <a:path w="8957753" h="8095570">
                <a:moveTo>
                  <a:pt x="0" y="0"/>
                </a:moveTo>
                <a:lnTo>
                  <a:pt x="8957753" y="0"/>
                </a:lnTo>
                <a:lnTo>
                  <a:pt x="8957753" y="8095569"/>
                </a:lnTo>
                <a:lnTo>
                  <a:pt x="0" y="809556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TextBox 9"/>
          <p:cNvSpPr txBox="1"/>
          <p:nvPr/>
        </p:nvSpPr>
        <p:spPr>
          <a:xfrm>
            <a:off x="12367484" y="3806374"/>
            <a:ext cx="5587223" cy="1011679"/>
          </a:xfrm>
          <a:prstGeom prst="rect">
            <a:avLst/>
          </a:prstGeom>
        </p:spPr>
        <p:txBody>
          <a:bodyPr lIns="0" tIns="0" rIns="0" bIns="0" rtlCol="0" anchor="t">
            <a:spAutoFit/>
          </a:bodyPr>
          <a:lstStyle/>
          <a:p>
            <a:pPr marL="582924" lvl="1" indent="-291462" algn="l">
              <a:lnSpc>
                <a:spcPts val="4198"/>
              </a:lnSpc>
              <a:buFont typeface="Arial"/>
              <a:buChar char="•"/>
            </a:pPr>
            <a:r>
              <a:rPr lang="en-US" sz="2699">
                <a:solidFill>
                  <a:srgbClr val="FFFFFF"/>
                </a:solidFill>
                <a:latin typeface="Montserrat"/>
                <a:ea typeface="Montserrat"/>
                <a:cs typeface="Montserrat"/>
                <a:sym typeface="Montserrat"/>
              </a:rPr>
              <a:t>Electrical Power</a:t>
            </a:r>
          </a:p>
          <a:p>
            <a:pPr marL="582924" lvl="1" indent="-291462" algn="l">
              <a:lnSpc>
                <a:spcPts val="4198"/>
              </a:lnSpc>
              <a:buFont typeface="Arial"/>
              <a:buChar char="•"/>
            </a:pPr>
            <a:r>
              <a:rPr lang="en-US" sz="2699">
                <a:solidFill>
                  <a:srgbClr val="FFFFFF"/>
                </a:solidFill>
                <a:latin typeface="Montserrat"/>
                <a:ea typeface="Montserrat"/>
                <a:cs typeface="Montserrat"/>
                <a:sym typeface="Montserrat"/>
              </a:rPr>
              <a:t>Energy</a:t>
            </a:r>
          </a:p>
        </p:txBody>
      </p:sp>
      <p:grpSp>
        <p:nvGrpSpPr>
          <p:cNvPr id="10" name="Group 10"/>
          <p:cNvGrpSpPr/>
          <p:nvPr/>
        </p:nvGrpSpPr>
        <p:grpSpPr>
          <a:xfrm>
            <a:off x="13401506" y="4818053"/>
            <a:ext cx="2301947" cy="2301947"/>
            <a:chOff x="0" y="0"/>
            <a:chExt cx="6350000" cy="6350000"/>
          </a:xfrm>
        </p:grpSpPr>
        <p:sp>
          <p:nvSpPr>
            <p:cNvPr id="11" name="Freeform 11"/>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6" cstate="hqprint">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12" name="Group 12"/>
          <p:cNvGrpSpPr/>
          <p:nvPr/>
        </p:nvGrpSpPr>
        <p:grpSpPr>
          <a:xfrm>
            <a:off x="15398122" y="3807658"/>
            <a:ext cx="2559010" cy="2386388"/>
            <a:chOff x="0" y="0"/>
            <a:chExt cx="6350000" cy="5921652"/>
          </a:xfrm>
        </p:grpSpPr>
        <p:sp>
          <p:nvSpPr>
            <p:cNvPr id="13" name="Freeform 13"/>
            <p:cNvSpPr/>
            <p:nvPr/>
          </p:nvSpPr>
          <p:spPr>
            <a:xfrm>
              <a:off x="541020" y="500972"/>
              <a:ext cx="5255260" cy="4900759"/>
            </a:xfrm>
            <a:custGeom>
              <a:avLst/>
              <a:gdLst/>
              <a:ahLst/>
              <a:cxnLst/>
              <a:rect l="l" t="t" r="r" b="b"/>
              <a:pathLst>
                <a:path w="5255260" h="4900759">
                  <a:moveTo>
                    <a:pt x="2627630" y="0"/>
                  </a:moveTo>
                  <a:cubicBezTo>
                    <a:pt x="1176430" y="0"/>
                    <a:pt x="0" y="1097072"/>
                    <a:pt x="0" y="2450379"/>
                  </a:cubicBezTo>
                  <a:cubicBezTo>
                    <a:pt x="0" y="3803686"/>
                    <a:pt x="1176430" y="4900758"/>
                    <a:pt x="2627630" y="4900758"/>
                  </a:cubicBezTo>
                  <a:cubicBezTo>
                    <a:pt x="4078830" y="4900758"/>
                    <a:pt x="5255260" y="3803686"/>
                    <a:pt x="5255260" y="2450379"/>
                  </a:cubicBezTo>
                  <a:cubicBezTo>
                    <a:pt x="5255260" y="1097072"/>
                    <a:pt x="4078830" y="0"/>
                    <a:pt x="2627630" y="0"/>
                  </a:cubicBezTo>
                  <a:close/>
                </a:path>
              </a:pathLst>
            </a:custGeom>
            <a:blipFill>
              <a:blip r:embed="rId7" cstate="hqprint">
                <a:extLst>
                  <a:ext uri="{28A0092B-C50C-407E-A947-70E740481C1C}">
                    <a14:useLocalDpi xmlns:a14="http://schemas.microsoft.com/office/drawing/2010/main"/>
                  </a:ext>
                </a:extLst>
              </a:blip>
              <a:stretch>
                <a:fillRect/>
              </a:stretch>
            </a:blipFill>
          </p:spPr>
          <p:txBody>
            <a:bodyPr/>
            <a:lstStyle/>
            <a:p>
              <a:endParaRPr lang="en-US"/>
            </a:p>
          </p:txBody>
        </p:sp>
      </p:grpSp>
      <p:sp>
        <p:nvSpPr>
          <p:cNvPr id="14" name="TextBox 14"/>
          <p:cNvSpPr txBox="1"/>
          <p:nvPr/>
        </p:nvSpPr>
        <p:spPr>
          <a:xfrm>
            <a:off x="154516" y="4658527"/>
            <a:ext cx="5587223" cy="1535520"/>
          </a:xfrm>
          <a:prstGeom prst="rect">
            <a:avLst/>
          </a:prstGeom>
        </p:spPr>
        <p:txBody>
          <a:bodyPr lIns="0" tIns="0" rIns="0" bIns="0" rtlCol="0" anchor="t">
            <a:spAutoFit/>
          </a:bodyPr>
          <a:lstStyle/>
          <a:p>
            <a:pPr marL="582924" lvl="1" indent="-291462" algn="l">
              <a:lnSpc>
                <a:spcPts val="4198"/>
              </a:lnSpc>
              <a:buFont typeface="Arial"/>
              <a:buChar char="•"/>
            </a:pPr>
            <a:r>
              <a:rPr lang="en-US" sz="2699">
                <a:solidFill>
                  <a:srgbClr val="FFFFFF"/>
                </a:solidFill>
                <a:latin typeface="Montserrat"/>
                <a:ea typeface="Montserrat"/>
                <a:cs typeface="Montserrat"/>
                <a:sym typeface="Montserrat"/>
              </a:rPr>
              <a:t>Data Engineering</a:t>
            </a:r>
          </a:p>
          <a:p>
            <a:pPr marL="582924" lvl="1" indent="-291462" algn="l">
              <a:lnSpc>
                <a:spcPts val="4198"/>
              </a:lnSpc>
              <a:buFont typeface="Arial"/>
              <a:buChar char="•"/>
            </a:pPr>
            <a:r>
              <a:rPr lang="en-US" sz="2699">
                <a:solidFill>
                  <a:srgbClr val="FFFFFF"/>
                </a:solidFill>
                <a:latin typeface="Montserrat"/>
                <a:ea typeface="Montserrat"/>
                <a:cs typeface="Montserrat"/>
                <a:sym typeface="Montserrat"/>
              </a:rPr>
              <a:t>Embedded Systems</a:t>
            </a:r>
          </a:p>
          <a:p>
            <a:pPr marL="582924" lvl="1" indent="-291462" algn="l">
              <a:lnSpc>
                <a:spcPts val="4198"/>
              </a:lnSpc>
              <a:buFont typeface="Arial"/>
              <a:buChar char="•"/>
            </a:pPr>
            <a:r>
              <a:rPr lang="en-US" sz="2699">
                <a:solidFill>
                  <a:srgbClr val="FFFFFF"/>
                </a:solidFill>
                <a:latin typeface="Montserrat"/>
                <a:ea typeface="Montserrat"/>
                <a:cs typeface="Montserrat"/>
                <a:sym typeface="Montserrat"/>
              </a:rPr>
              <a:t>Robotics &amp; Control</a:t>
            </a:r>
          </a:p>
        </p:txBody>
      </p:sp>
      <p:grpSp>
        <p:nvGrpSpPr>
          <p:cNvPr id="15" name="Group 15"/>
          <p:cNvGrpSpPr/>
          <p:nvPr/>
        </p:nvGrpSpPr>
        <p:grpSpPr>
          <a:xfrm>
            <a:off x="475344" y="6718803"/>
            <a:ext cx="2301947" cy="2301947"/>
            <a:chOff x="0" y="0"/>
            <a:chExt cx="6350000" cy="6350000"/>
          </a:xfrm>
        </p:grpSpPr>
        <p:sp>
          <p:nvSpPr>
            <p:cNvPr id="16" name="Freeform 16"/>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8" cstate="hqprint">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17" name="Group 17"/>
          <p:cNvGrpSpPr/>
          <p:nvPr/>
        </p:nvGrpSpPr>
        <p:grpSpPr>
          <a:xfrm>
            <a:off x="2523138" y="6080898"/>
            <a:ext cx="2559010" cy="2386388"/>
            <a:chOff x="0" y="0"/>
            <a:chExt cx="6350000" cy="5921652"/>
          </a:xfrm>
        </p:grpSpPr>
        <p:sp>
          <p:nvSpPr>
            <p:cNvPr id="18" name="Freeform 18"/>
            <p:cNvSpPr/>
            <p:nvPr/>
          </p:nvSpPr>
          <p:spPr>
            <a:xfrm>
              <a:off x="541020" y="500972"/>
              <a:ext cx="5255260" cy="4900759"/>
            </a:xfrm>
            <a:custGeom>
              <a:avLst/>
              <a:gdLst/>
              <a:ahLst/>
              <a:cxnLst/>
              <a:rect l="l" t="t" r="r" b="b"/>
              <a:pathLst>
                <a:path w="5255260" h="4900759">
                  <a:moveTo>
                    <a:pt x="2627630" y="0"/>
                  </a:moveTo>
                  <a:cubicBezTo>
                    <a:pt x="1176430" y="0"/>
                    <a:pt x="0" y="1097072"/>
                    <a:pt x="0" y="2450379"/>
                  </a:cubicBezTo>
                  <a:cubicBezTo>
                    <a:pt x="0" y="3803686"/>
                    <a:pt x="1176430" y="4900758"/>
                    <a:pt x="2627630" y="4900758"/>
                  </a:cubicBezTo>
                  <a:cubicBezTo>
                    <a:pt x="4078830" y="4900758"/>
                    <a:pt x="5255260" y="3803686"/>
                    <a:pt x="5255260" y="2450379"/>
                  </a:cubicBezTo>
                  <a:cubicBezTo>
                    <a:pt x="5255260" y="1097072"/>
                    <a:pt x="4078830" y="0"/>
                    <a:pt x="2627630" y="0"/>
                  </a:cubicBezTo>
                  <a:close/>
                </a:path>
              </a:pathLst>
            </a:custGeom>
            <a:blipFill>
              <a:blip r:embed="rId9" cstate="hqprint">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19" name="Group 19"/>
          <p:cNvGrpSpPr/>
          <p:nvPr/>
        </p:nvGrpSpPr>
        <p:grpSpPr>
          <a:xfrm>
            <a:off x="13185713" y="7316312"/>
            <a:ext cx="2301947" cy="2301947"/>
            <a:chOff x="0" y="0"/>
            <a:chExt cx="6350000" cy="6350000"/>
          </a:xfrm>
        </p:grpSpPr>
        <p:sp>
          <p:nvSpPr>
            <p:cNvPr id="20" name="Freeform 20"/>
            <p:cNvSpPr/>
            <p:nvPr/>
          </p:nvSpPr>
          <p:spPr>
            <a:xfrm>
              <a:off x="541020" y="537210"/>
              <a:ext cx="5255260" cy="5255260"/>
            </a:xfrm>
            <a:custGeom>
              <a:avLst/>
              <a:gdLst/>
              <a:ahLst/>
              <a:cxnLst/>
              <a:rect l="l" t="t" r="r" b="b"/>
              <a:pathLst>
                <a:path w="5255260" h="5255260">
                  <a:moveTo>
                    <a:pt x="2627630" y="0"/>
                  </a:moveTo>
                  <a:cubicBezTo>
                    <a:pt x="1176430" y="0"/>
                    <a:pt x="0" y="1176430"/>
                    <a:pt x="0" y="2627630"/>
                  </a:cubicBezTo>
                  <a:cubicBezTo>
                    <a:pt x="0" y="4078830"/>
                    <a:pt x="1176430" y="5255260"/>
                    <a:pt x="2627630" y="5255260"/>
                  </a:cubicBezTo>
                  <a:cubicBezTo>
                    <a:pt x="4078830" y="5255260"/>
                    <a:pt x="5255260" y="4078830"/>
                    <a:pt x="5255260" y="2627630"/>
                  </a:cubicBezTo>
                  <a:cubicBezTo>
                    <a:pt x="5255260" y="1176430"/>
                    <a:pt x="4078830" y="0"/>
                    <a:pt x="2627630" y="0"/>
                  </a:cubicBezTo>
                  <a:close/>
                </a:path>
              </a:pathLst>
            </a:custGeom>
            <a:blipFill>
              <a:blip r:embed="rId10" cstate="hqprint">
                <a:extLst>
                  <a:ext uri="{28A0092B-C50C-407E-A947-70E740481C1C}">
                    <a14:useLocalDpi xmlns:a14="http://schemas.microsoft.com/office/drawing/2010/main"/>
                  </a:ext>
                </a:extLst>
              </a:blip>
              <a:stretch>
                <a:fillRect/>
              </a:stretch>
            </a:blipFill>
          </p:spPr>
          <p:txBody>
            <a:bodyPr/>
            <a:lstStyle/>
            <a:p>
              <a:endParaRPr lang="en-US"/>
            </a:p>
          </p:txBody>
        </p:sp>
      </p:grpSp>
      <p:grpSp>
        <p:nvGrpSpPr>
          <p:cNvPr id="21" name="Group 21"/>
          <p:cNvGrpSpPr/>
          <p:nvPr/>
        </p:nvGrpSpPr>
        <p:grpSpPr>
          <a:xfrm>
            <a:off x="15161096" y="7944360"/>
            <a:ext cx="2559010" cy="2386388"/>
            <a:chOff x="0" y="0"/>
            <a:chExt cx="6350000" cy="5921652"/>
          </a:xfrm>
        </p:grpSpPr>
        <p:sp>
          <p:nvSpPr>
            <p:cNvPr id="22" name="Freeform 22"/>
            <p:cNvSpPr/>
            <p:nvPr/>
          </p:nvSpPr>
          <p:spPr>
            <a:xfrm>
              <a:off x="541020" y="500972"/>
              <a:ext cx="5255260" cy="4900759"/>
            </a:xfrm>
            <a:custGeom>
              <a:avLst/>
              <a:gdLst/>
              <a:ahLst/>
              <a:cxnLst/>
              <a:rect l="l" t="t" r="r" b="b"/>
              <a:pathLst>
                <a:path w="5255260" h="4900759">
                  <a:moveTo>
                    <a:pt x="2627630" y="0"/>
                  </a:moveTo>
                  <a:cubicBezTo>
                    <a:pt x="1176430" y="0"/>
                    <a:pt x="0" y="1097072"/>
                    <a:pt x="0" y="2450379"/>
                  </a:cubicBezTo>
                  <a:cubicBezTo>
                    <a:pt x="0" y="3803686"/>
                    <a:pt x="1176430" y="4900758"/>
                    <a:pt x="2627630" y="4900758"/>
                  </a:cubicBezTo>
                  <a:cubicBezTo>
                    <a:pt x="4078830" y="4900758"/>
                    <a:pt x="5255260" y="3803686"/>
                    <a:pt x="5255260" y="2450379"/>
                  </a:cubicBezTo>
                  <a:cubicBezTo>
                    <a:pt x="5255260" y="1097072"/>
                    <a:pt x="4078830" y="0"/>
                    <a:pt x="2627630" y="0"/>
                  </a:cubicBezTo>
                  <a:close/>
                </a:path>
              </a:pathLst>
            </a:custGeom>
            <a:blipFill>
              <a:blip r:embed="rId11" cstate="hqprint">
                <a:extLst>
                  <a:ext uri="{28A0092B-C50C-407E-A947-70E740481C1C}">
                    <a14:useLocalDpi xmlns:a14="http://schemas.microsoft.com/office/drawing/2010/main"/>
                  </a:ext>
                </a:extLst>
              </a:blip>
              <a:stretch>
                <a:fillRect/>
              </a:stretch>
            </a:blipFill>
          </p:spPr>
          <p:txBody>
            <a:bodyPr/>
            <a:lstStyle/>
            <a:p>
              <a:endParaRPr lang="en-US"/>
            </a:p>
          </p:txBody>
        </p:sp>
      </p:grpSp>
      <p:sp>
        <p:nvSpPr>
          <p:cNvPr id="23" name="Freeform 23"/>
          <p:cNvSpPr/>
          <p:nvPr/>
        </p:nvSpPr>
        <p:spPr>
          <a:xfrm>
            <a:off x="11287230" y="7663501"/>
            <a:ext cx="1317459" cy="1093491"/>
          </a:xfrm>
          <a:custGeom>
            <a:avLst/>
            <a:gdLst/>
            <a:ahLst/>
            <a:cxnLst/>
            <a:rect l="l" t="t" r="r" b="b"/>
            <a:pathLst>
              <a:path w="1317459" h="1093491">
                <a:moveTo>
                  <a:pt x="0" y="0"/>
                </a:moveTo>
                <a:lnTo>
                  <a:pt x="1317458" y="0"/>
                </a:lnTo>
                <a:lnTo>
                  <a:pt x="1317458" y="1093491"/>
                </a:lnTo>
                <a:lnTo>
                  <a:pt x="0" y="1093491"/>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24" name="Freeform 24"/>
          <p:cNvSpPr/>
          <p:nvPr/>
        </p:nvSpPr>
        <p:spPr>
          <a:xfrm>
            <a:off x="5808414" y="4367524"/>
            <a:ext cx="1110841" cy="1110841"/>
          </a:xfrm>
          <a:custGeom>
            <a:avLst/>
            <a:gdLst/>
            <a:ahLst/>
            <a:cxnLst/>
            <a:rect l="l" t="t" r="r" b="b"/>
            <a:pathLst>
              <a:path w="1110841" h="1110841">
                <a:moveTo>
                  <a:pt x="0" y="0"/>
                </a:moveTo>
                <a:lnTo>
                  <a:pt x="1110841" y="0"/>
                </a:lnTo>
                <a:lnTo>
                  <a:pt x="1110841" y="1110841"/>
                </a:lnTo>
                <a:lnTo>
                  <a:pt x="0" y="1110841"/>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25" name="Freeform 25"/>
          <p:cNvSpPr/>
          <p:nvPr/>
        </p:nvSpPr>
        <p:spPr>
          <a:xfrm>
            <a:off x="11488012" y="1239131"/>
            <a:ext cx="953994" cy="1006854"/>
          </a:xfrm>
          <a:custGeom>
            <a:avLst/>
            <a:gdLst/>
            <a:ahLst/>
            <a:cxnLst/>
            <a:rect l="l" t="t" r="r" b="b"/>
            <a:pathLst>
              <a:path w="953994" h="1006854">
                <a:moveTo>
                  <a:pt x="0" y="0"/>
                </a:moveTo>
                <a:lnTo>
                  <a:pt x="953994" y="0"/>
                </a:lnTo>
                <a:lnTo>
                  <a:pt x="953994" y="1006854"/>
                </a:lnTo>
                <a:lnTo>
                  <a:pt x="0" y="1006854"/>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26" name="TextBox 26"/>
          <p:cNvSpPr txBox="1"/>
          <p:nvPr/>
        </p:nvSpPr>
        <p:spPr>
          <a:xfrm>
            <a:off x="9909245" y="2809601"/>
            <a:ext cx="2269728" cy="568570"/>
          </a:xfrm>
          <a:prstGeom prst="rect">
            <a:avLst/>
          </a:prstGeom>
        </p:spPr>
        <p:txBody>
          <a:bodyPr lIns="0" tIns="0" rIns="0" bIns="0" rtlCol="0" anchor="t">
            <a:spAutoFit/>
          </a:bodyPr>
          <a:lstStyle/>
          <a:p>
            <a:pPr algn="ctr">
              <a:lnSpc>
                <a:spcPts val="4433"/>
              </a:lnSpc>
            </a:pPr>
            <a:r>
              <a:rPr lang="en-US" sz="3799" b="1">
                <a:solidFill>
                  <a:srgbClr val="041F60"/>
                </a:solidFill>
                <a:latin typeface="Gotham Bold"/>
                <a:ea typeface="Gotham Bold"/>
                <a:cs typeface="Gotham Bold"/>
                <a:sym typeface="Gotham Bold"/>
              </a:rPr>
              <a:t>EE</a:t>
            </a:r>
          </a:p>
        </p:txBody>
      </p:sp>
      <p:sp>
        <p:nvSpPr>
          <p:cNvPr id="27" name="TextBox 27"/>
          <p:cNvSpPr txBox="1"/>
          <p:nvPr/>
        </p:nvSpPr>
        <p:spPr>
          <a:xfrm>
            <a:off x="12656191" y="3240801"/>
            <a:ext cx="6094525" cy="470323"/>
          </a:xfrm>
          <a:prstGeom prst="rect">
            <a:avLst/>
          </a:prstGeom>
        </p:spPr>
        <p:txBody>
          <a:bodyPr lIns="0" tIns="0" rIns="0" bIns="0" rtlCol="0" anchor="t">
            <a:spAutoFit/>
          </a:bodyPr>
          <a:lstStyle/>
          <a:p>
            <a:pPr algn="l">
              <a:lnSpc>
                <a:spcPts val="3616"/>
              </a:lnSpc>
            </a:pPr>
            <a:r>
              <a:rPr lang="en-US" sz="3099" b="1">
                <a:solidFill>
                  <a:srgbClr val="FFDE59"/>
                </a:solidFill>
                <a:latin typeface="Gotham Bold"/>
                <a:ea typeface="Gotham Bold"/>
                <a:cs typeface="Gotham Bold"/>
                <a:sym typeface="Gotham Bold"/>
              </a:rPr>
              <a:t>Electrical Engineering</a:t>
            </a:r>
          </a:p>
        </p:txBody>
      </p:sp>
      <p:sp>
        <p:nvSpPr>
          <p:cNvPr id="28" name="TextBox 28"/>
          <p:cNvSpPr txBox="1"/>
          <p:nvPr/>
        </p:nvSpPr>
        <p:spPr>
          <a:xfrm>
            <a:off x="9985353" y="6491656"/>
            <a:ext cx="2269728" cy="568571"/>
          </a:xfrm>
          <a:prstGeom prst="rect">
            <a:avLst/>
          </a:prstGeom>
        </p:spPr>
        <p:txBody>
          <a:bodyPr lIns="0" tIns="0" rIns="0" bIns="0" rtlCol="0" anchor="t">
            <a:spAutoFit/>
          </a:bodyPr>
          <a:lstStyle/>
          <a:p>
            <a:pPr algn="ctr">
              <a:lnSpc>
                <a:spcPts val="4433"/>
              </a:lnSpc>
            </a:pPr>
            <a:r>
              <a:rPr lang="en-US" sz="3800" b="1">
                <a:solidFill>
                  <a:srgbClr val="041F60"/>
                </a:solidFill>
                <a:latin typeface="Gotham Bold"/>
                <a:ea typeface="Gotham Bold"/>
                <a:cs typeface="Gotham Bold"/>
                <a:sym typeface="Gotham Bold"/>
              </a:rPr>
              <a:t>ElecE</a:t>
            </a:r>
          </a:p>
        </p:txBody>
      </p:sp>
      <p:sp>
        <p:nvSpPr>
          <p:cNvPr id="29" name="TextBox 29"/>
          <p:cNvSpPr txBox="1"/>
          <p:nvPr/>
        </p:nvSpPr>
        <p:spPr>
          <a:xfrm>
            <a:off x="6852580" y="4643422"/>
            <a:ext cx="2269728" cy="568570"/>
          </a:xfrm>
          <a:prstGeom prst="rect">
            <a:avLst/>
          </a:prstGeom>
        </p:spPr>
        <p:txBody>
          <a:bodyPr lIns="0" tIns="0" rIns="0" bIns="0" rtlCol="0" anchor="t">
            <a:spAutoFit/>
          </a:bodyPr>
          <a:lstStyle/>
          <a:p>
            <a:pPr algn="ctr">
              <a:lnSpc>
                <a:spcPts val="4433"/>
              </a:lnSpc>
            </a:pPr>
            <a:r>
              <a:rPr lang="en-US" sz="3799" b="1">
                <a:solidFill>
                  <a:srgbClr val="041F60"/>
                </a:solidFill>
                <a:latin typeface="Gotham Bold"/>
                <a:ea typeface="Gotham Bold"/>
                <a:cs typeface="Gotham Bold"/>
                <a:sym typeface="Gotham Bold"/>
              </a:rPr>
              <a:t>CE</a:t>
            </a:r>
          </a:p>
        </p:txBody>
      </p:sp>
      <p:sp>
        <p:nvSpPr>
          <p:cNvPr id="30" name="TextBox 30"/>
          <p:cNvSpPr txBox="1"/>
          <p:nvPr/>
        </p:nvSpPr>
        <p:spPr>
          <a:xfrm>
            <a:off x="8850489" y="4369544"/>
            <a:ext cx="2269728" cy="1130740"/>
          </a:xfrm>
          <a:prstGeom prst="rect">
            <a:avLst/>
          </a:prstGeom>
        </p:spPr>
        <p:txBody>
          <a:bodyPr lIns="0" tIns="0" rIns="0" bIns="0" rtlCol="0" anchor="t">
            <a:spAutoFit/>
          </a:bodyPr>
          <a:lstStyle/>
          <a:p>
            <a:pPr algn="ctr">
              <a:lnSpc>
                <a:spcPts val="4430"/>
              </a:lnSpc>
            </a:pPr>
            <a:r>
              <a:rPr lang="en-US" sz="3799" b="1">
                <a:solidFill>
                  <a:srgbClr val="FFFFFF"/>
                </a:solidFill>
                <a:latin typeface="Gotham Bold"/>
                <a:ea typeface="Gotham Bold"/>
                <a:cs typeface="Gotham Bold"/>
                <a:sym typeface="Gotham Bold"/>
              </a:rPr>
              <a:t>HKU</a:t>
            </a:r>
          </a:p>
          <a:p>
            <a:pPr algn="ctr">
              <a:lnSpc>
                <a:spcPts val="4433"/>
              </a:lnSpc>
            </a:pPr>
            <a:r>
              <a:rPr lang="en-US" sz="3799" b="1">
                <a:solidFill>
                  <a:srgbClr val="FFFFFF"/>
                </a:solidFill>
                <a:latin typeface="Gotham Bold"/>
                <a:ea typeface="Gotham Bold"/>
                <a:cs typeface="Gotham Bold"/>
                <a:sym typeface="Gotham Bold"/>
              </a:rPr>
              <a:t>ECE</a:t>
            </a:r>
          </a:p>
        </p:txBody>
      </p:sp>
      <p:sp>
        <p:nvSpPr>
          <p:cNvPr id="31" name="TextBox 31"/>
          <p:cNvSpPr txBox="1"/>
          <p:nvPr/>
        </p:nvSpPr>
        <p:spPr>
          <a:xfrm>
            <a:off x="443223" y="4092954"/>
            <a:ext cx="6094525" cy="470323"/>
          </a:xfrm>
          <a:prstGeom prst="rect">
            <a:avLst/>
          </a:prstGeom>
        </p:spPr>
        <p:txBody>
          <a:bodyPr lIns="0" tIns="0" rIns="0" bIns="0" rtlCol="0" anchor="t">
            <a:spAutoFit/>
          </a:bodyPr>
          <a:lstStyle/>
          <a:p>
            <a:pPr algn="l">
              <a:lnSpc>
                <a:spcPts val="3616"/>
              </a:lnSpc>
            </a:pPr>
            <a:r>
              <a:rPr lang="en-US" sz="3099" b="1">
                <a:solidFill>
                  <a:srgbClr val="FFDE59"/>
                </a:solidFill>
                <a:latin typeface="Gotham Bold"/>
                <a:ea typeface="Gotham Bold"/>
                <a:cs typeface="Gotham Bold"/>
                <a:sym typeface="Gotham Bold"/>
              </a:rPr>
              <a:t>Computer Engineering</a:t>
            </a:r>
          </a:p>
        </p:txBody>
      </p:sp>
      <p:sp>
        <p:nvSpPr>
          <p:cNvPr id="32" name="TextBox 32"/>
          <p:cNvSpPr txBox="1"/>
          <p:nvPr/>
        </p:nvSpPr>
        <p:spPr>
          <a:xfrm>
            <a:off x="5515102" y="8295972"/>
            <a:ext cx="5587223" cy="1535520"/>
          </a:xfrm>
          <a:prstGeom prst="rect">
            <a:avLst/>
          </a:prstGeom>
        </p:spPr>
        <p:txBody>
          <a:bodyPr lIns="0" tIns="0" rIns="0" bIns="0" rtlCol="0" anchor="t">
            <a:spAutoFit/>
          </a:bodyPr>
          <a:lstStyle/>
          <a:p>
            <a:pPr marL="582924" lvl="1" indent="-291462" algn="l">
              <a:lnSpc>
                <a:spcPts val="4198"/>
              </a:lnSpc>
              <a:buFont typeface="Arial"/>
              <a:buChar char="•"/>
            </a:pPr>
            <a:r>
              <a:rPr lang="en-US" sz="2699">
                <a:solidFill>
                  <a:srgbClr val="FFFFFF"/>
                </a:solidFill>
                <a:latin typeface="Montserrat"/>
                <a:ea typeface="Montserrat"/>
                <a:cs typeface="Montserrat"/>
                <a:sym typeface="Montserrat"/>
              </a:rPr>
              <a:t>Communications</a:t>
            </a:r>
          </a:p>
          <a:p>
            <a:pPr marL="582924" lvl="1" indent="-291462" algn="l">
              <a:lnSpc>
                <a:spcPts val="4198"/>
              </a:lnSpc>
              <a:buFont typeface="Arial"/>
              <a:buChar char="•"/>
            </a:pPr>
            <a:r>
              <a:rPr lang="en-US" sz="2699">
                <a:solidFill>
                  <a:srgbClr val="FFFFFF"/>
                </a:solidFill>
                <a:latin typeface="Montserrat"/>
                <a:ea typeface="Montserrat"/>
                <a:cs typeface="Montserrat"/>
                <a:sym typeface="Montserrat"/>
              </a:rPr>
              <a:t>Photonics </a:t>
            </a:r>
          </a:p>
          <a:p>
            <a:pPr marL="582924" lvl="1" indent="-291462" algn="l">
              <a:lnSpc>
                <a:spcPts val="4198"/>
              </a:lnSpc>
              <a:buFont typeface="Arial"/>
              <a:buChar char="•"/>
            </a:pPr>
            <a:r>
              <a:rPr lang="en-US" sz="2699">
                <a:solidFill>
                  <a:srgbClr val="FFFFFF"/>
                </a:solidFill>
                <a:latin typeface="Montserrat"/>
                <a:ea typeface="Montserrat"/>
                <a:cs typeface="Montserrat"/>
                <a:sym typeface="Montserrat"/>
              </a:rPr>
              <a:t>Signal processing</a:t>
            </a:r>
          </a:p>
        </p:txBody>
      </p:sp>
      <p:sp>
        <p:nvSpPr>
          <p:cNvPr id="33" name="TextBox 33"/>
          <p:cNvSpPr txBox="1"/>
          <p:nvPr/>
        </p:nvSpPr>
        <p:spPr>
          <a:xfrm>
            <a:off x="5803809" y="7730136"/>
            <a:ext cx="6094525" cy="470586"/>
          </a:xfrm>
          <a:prstGeom prst="rect">
            <a:avLst/>
          </a:prstGeom>
        </p:spPr>
        <p:txBody>
          <a:bodyPr lIns="0" tIns="0" rIns="0" bIns="0" rtlCol="0" anchor="t">
            <a:spAutoFit/>
          </a:bodyPr>
          <a:lstStyle/>
          <a:p>
            <a:pPr algn="l">
              <a:lnSpc>
                <a:spcPts val="3614"/>
              </a:lnSpc>
            </a:pPr>
            <a:r>
              <a:rPr lang="en-US" sz="3099" b="1">
                <a:solidFill>
                  <a:srgbClr val="FFDE59"/>
                </a:solidFill>
                <a:latin typeface="Gotham Bold"/>
                <a:ea typeface="Gotham Bold"/>
                <a:cs typeface="Gotham Bold"/>
                <a:sym typeface="Gotham Bold"/>
              </a:rPr>
              <a:t>Electronic Engineering</a:t>
            </a:r>
          </a:p>
        </p:txBody>
      </p:sp>
      <p:pic>
        <p:nvPicPr>
          <p:cNvPr id="34" name="Picture 33">
            <a:extLst>
              <a:ext uri="{FF2B5EF4-FFF2-40B4-BE49-F238E27FC236}">
                <a16:creationId xmlns:a16="http://schemas.microsoft.com/office/drawing/2014/main" id="{F7181AEF-4101-4958-837A-377BEEEFD200}"/>
              </a:ext>
            </a:extLst>
          </p:cNvPr>
          <p:cNvPicPr>
            <a:picLocks noChangeAspect="1"/>
          </p:cNvPicPr>
          <p:nvPr/>
        </p:nvPicPr>
        <p:blipFill>
          <a:blip r:embed="rId18">
            <a:lum bright="100000" contrast="-70000"/>
          </a:blip>
          <a:stretch>
            <a:fillRect/>
          </a:stretch>
        </p:blipFill>
        <p:spPr>
          <a:xfrm>
            <a:off x="13530477" y="436476"/>
            <a:ext cx="4038625" cy="78009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cstate="hqprint">
              <a:extLst>
                <a:ext uri="{28A0092B-C50C-407E-A947-70E740481C1C}">
                  <a14:useLocalDpi xmlns:a14="http://schemas.microsoft.com/office/drawing/2010/main"/>
                </a:ext>
              </a:extLst>
            </a:blip>
            <a:stretch>
              <a:fillRect/>
            </a:stretch>
          </a:blipFill>
        </p:spPr>
        <p:txBody>
          <a:bodyPr/>
          <a:lstStyle/>
          <a:p>
            <a:endParaRPr lang="en-US"/>
          </a:p>
        </p:txBody>
      </p:sp>
      <p:grpSp>
        <p:nvGrpSpPr>
          <p:cNvPr id="3" name="Group 3"/>
          <p:cNvGrpSpPr/>
          <p:nvPr/>
        </p:nvGrpSpPr>
        <p:grpSpPr>
          <a:xfrm>
            <a:off x="-1856497" y="426262"/>
            <a:ext cx="15928354" cy="812870"/>
            <a:chOff x="0" y="0"/>
            <a:chExt cx="4195122" cy="214089"/>
          </a:xfrm>
        </p:grpSpPr>
        <p:sp>
          <p:nvSpPr>
            <p:cNvPr id="4" name="Freeform 4"/>
            <p:cNvSpPr/>
            <p:nvPr/>
          </p:nvSpPr>
          <p:spPr>
            <a:xfrm>
              <a:off x="0" y="0"/>
              <a:ext cx="4195122" cy="214089"/>
            </a:xfrm>
            <a:custGeom>
              <a:avLst/>
              <a:gdLst/>
              <a:ahLst/>
              <a:cxnLst/>
              <a:rect l="l" t="t" r="r" b="b"/>
              <a:pathLst>
                <a:path w="4195122" h="214089">
                  <a:moveTo>
                    <a:pt x="0" y="0"/>
                  </a:moveTo>
                  <a:lnTo>
                    <a:pt x="4195122" y="0"/>
                  </a:lnTo>
                  <a:lnTo>
                    <a:pt x="4195122" y="214089"/>
                  </a:lnTo>
                  <a:lnTo>
                    <a:pt x="0" y="214089"/>
                  </a:lnTo>
                  <a:close/>
                </a:path>
              </a:pathLst>
            </a:custGeom>
            <a:gradFill rotWithShape="1">
              <a:gsLst>
                <a:gs pos="0">
                  <a:srgbClr val="FFA100">
                    <a:alpha val="100000"/>
                  </a:srgbClr>
                </a:gs>
                <a:gs pos="33333">
                  <a:srgbClr val="FFBF42">
                    <a:alpha val="100000"/>
                  </a:srgbClr>
                </a:gs>
                <a:gs pos="66667">
                  <a:srgbClr val="FFFFFF">
                    <a:alpha val="0"/>
                  </a:srgbClr>
                </a:gs>
                <a:gs pos="100000">
                  <a:srgbClr val="721839">
                    <a:alpha val="0"/>
                  </a:srgbClr>
                </a:gs>
              </a:gsLst>
              <a:lin ang="0"/>
            </a:gradFill>
          </p:spPr>
          <p:txBody>
            <a:bodyPr/>
            <a:lstStyle/>
            <a:p>
              <a:endParaRPr lang="en-US"/>
            </a:p>
          </p:txBody>
        </p:sp>
        <p:sp>
          <p:nvSpPr>
            <p:cNvPr id="5" name="TextBox 5"/>
            <p:cNvSpPr txBox="1"/>
            <p:nvPr/>
          </p:nvSpPr>
          <p:spPr>
            <a:xfrm>
              <a:off x="0" y="-38100"/>
              <a:ext cx="4195122" cy="252189"/>
            </a:xfrm>
            <a:prstGeom prst="rect">
              <a:avLst/>
            </a:prstGeom>
          </p:spPr>
          <p:txBody>
            <a:bodyPr lIns="50800" tIns="50800" rIns="50800" bIns="50800" rtlCol="0" anchor="ctr"/>
            <a:lstStyle/>
            <a:p>
              <a:pPr algn="ctr">
                <a:lnSpc>
                  <a:spcPts val="2659"/>
                </a:lnSpc>
                <a:spcBef>
                  <a:spcPct val="0"/>
                </a:spcBef>
              </a:pPr>
              <a:endParaRPr/>
            </a:p>
          </p:txBody>
        </p:sp>
      </p:grpSp>
      <p:sp>
        <p:nvSpPr>
          <p:cNvPr id="7" name="Freeform 7"/>
          <p:cNvSpPr/>
          <p:nvPr/>
        </p:nvSpPr>
        <p:spPr>
          <a:xfrm>
            <a:off x="723674" y="2254640"/>
            <a:ext cx="12542575" cy="7760718"/>
          </a:xfrm>
          <a:custGeom>
            <a:avLst/>
            <a:gdLst/>
            <a:ahLst/>
            <a:cxnLst/>
            <a:rect l="l" t="t" r="r" b="b"/>
            <a:pathLst>
              <a:path w="12542575" h="7760718">
                <a:moveTo>
                  <a:pt x="0" y="0"/>
                </a:moveTo>
                <a:lnTo>
                  <a:pt x="12542575" y="0"/>
                </a:lnTo>
                <a:lnTo>
                  <a:pt x="12542575" y="7760718"/>
                </a:lnTo>
                <a:lnTo>
                  <a:pt x="0" y="7760718"/>
                </a:lnTo>
                <a:lnTo>
                  <a:pt x="0" y="0"/>
                </a:lnTo>
                <a:close/>
              </a:path>
            </a:pathLst>
          </a:custGeom>
          <a:blipFill>
            <a:blip r:embed="rId3"/>
            <a:stretch>
              <a:fillRect/>
            </a:stretch>
          </a:blipFill>
        </p:spPr>
        <p:txBody>
          <a:bodyPr/>
          <a:lstStyle/>
          <a:p>
            <a:endParaRPr lang="en-US"/>
          </a:p>
        </p:txBody>
      </p:sp>
      <p:sp>
        <p:nvSpPr>
          <p:cNvPr id="8" name="TextBox 8"/>
          <p:cNvSpPr txBox="1"/>
          <p:nvPr/>
        </p:nvSpPr>
        <p:spPr>
          <a:xfrm>
            <a:off x="723674" y="664626"/>
            <a:ext cx="9025127" cy="1590014"/>
          </a:xfrm>
          <a:prstGeom prst="rect">
            <a:avLst/>
          </a:prstGeom>
        </p:spPr>
        <p:txBody>
          <a:bodyPr lIns="0" tIns="0" rIns="0" bIns="0" rtlCol="0" anchor="t">
            <a:spAutoFit/>
          </a:bodyPr>
          <a:lstStyle/>
          <a:p>
            <a:pPr algn="l">
              <a:lnSpc>
                <a:spcPts val="12206"/>
              </a:lnSpc>
            </a:pPr>
            <a:r>
              <a:rPr lang="en-US" sz="11198">
                <a:solidFill>
                  <a:srgbClr val="FFFFFF"/>
                </a:solidFill>
                <a:latin typeface="Anton"/>
                <a:ea typeface="Anton"/>
                <a:cs typeface="Anton"/>
                <a:sym typeface="Anton"/>
              </a:rPr>
              <a:t>CURRICULUM</a:t>
            </a:r>
          </a:p>
        </p:txBody>
      </p:sp>
      <p:pic>
        <p:nvPicPr>
          <p:cNvPr id="9" name="Picture 8">
            <a:extLst>
              <a:ext uri="{FF2B5EF4-FFF2-40B4-BE49-F238E27FC236}">
                <a16:creationId xmlns:a16="http://schemas.microsoft.com/office/drawing/2014/main" id="{B5CD7BC3-4754-867D-755A-B54C7254E560}"/>
              </a:ext>
            </a:extLst>
          </p:cNvPr>
          <p:cNvPicPr>
            <a:picLocks noChangeAspect="1"/>
          </p:cNvPicPr>
          <p:nvPr/>
        </p:nvPicPr>
        <p:blipFill>
          <a:blip r:embed="rId4">
            <a:lum bright="100000" contrast="-70000"/>
          </a:blip>
          <a:stretch>
            <a:fillRect/>
          </a:stretch>
        </p:blipFill>
        <p:spPr>
          <a:xfrm>
            <a:off x="13530477" y="436476"/>
            <a:ext cx="4038625" cy="780097"/>
          </a:xfrm>
          <a:prstGeom prst="rect">
            <a:avLst/>
          </a:prstGeom>
        </p:spPr>
      </p:pic>
    </p:spTree>
    <p:extLst>
      <p:ext uri="{BB962C8B-B14F-4D97-AF65-F5344CB8AC3E}">
        <p14:creationId xmlns:p14="http://schemas.microsoft.com/office/powerpoint/2010/main" val="444675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2" cstate="hqprint">
              <a:extLst>
                <a:ext uri="{28A0092B-C50C-407E-A947-70E740481C1C}">
                  <a14:useLocalDpi xmlns:a14="http://schemas.microsoft.com/office/drawing/2010/main"/>
                </a:ext>
              </a:extLst>
            </a:blip>
            <a:stretch>
              <a:fillRect/>
            </a:stretch>
          </a:blipFill>
        </p:spPr>
        <p:txBody>
          <a:bodyPr/>
          <a:lstStyle/>
          <a:p>
            <a:endParaRPr lang="en-US" dirty="0"/>
          </a:p>
        </p:txBody>
      </p:sp>
      <p:grpSp>
        <p:nvGrpSpPr>
          <p:cNvPr id="3" name="Group 3"/>
          <p:cNvGrpSpPr/>
          <p:nvPr/>
        </p:nvGrpSpPr>
        <p:grpSpPr>
          <a:xfrm>
            <a:off x="-1856497" y="426262"/>
            <a:ext cx="15928354" cy="812870"/>
            <a:chOff x="0" y="0"/>
            <a:chExt cx="4195122" cy="214089"/>
          </a:xfrm>
        </p:grpSpPr>
        <p:sp>
          <p:nvSpPr>
            <p:cNvPr id="4" name="Freeform 4"/>
            <p:cNvSpPr/>
            <p:nvPr/>
          </p:nvSpPr>
          <p:spPr>
            <a:xfrm>
              <a:off x="0" y="0"/>
              <a:ext cx="4195122" cy="214089"/>
            </a:xfrm>
            <a:custGeom>
              <a:avLst/>
              <a:gdLst/>
              <a:ahLst/>
              <a:cxnLst/>
              <a:rect l="l" t="t" r="r" b="b"/>
              <a:pathLst>
                <a:path w="4195122" h="214089">
                  <a:moveTo>
                    <a:pt x="0" y="0"/>
                  </a:moveTo>
                  <a:lnTo>
                    <a:pt x="4195122" y="0"/>
                  </a:lnTo>
                  <a:lnTo>
                    <a:pt x="4195122" y="214089"/>
                  </a:lnTo>
                  <a:lnTo>
                    <a:pt x="0" y="214089"/>
                  </a:lnTo>
                  <a:close/>
                </a:path>
              </a:pathLst>
            </a:custGeom>
            <a:gradFill rotWithShape="1">
              <a:gsLst>
                <a:gs pos="0">
                  <a:srgbClr val="FFA100">
                    <a:alpha val="100000"/>
                  </a:srgbClr>
                </a:gs>
                <a:gs pos="33333">
                  <a:srgbClr val="FFBF42">
                    <a:alpha val="100000"/>
                  </a:srgbClr>
                </a:gs>
                <a:gs pos="66667">
                  <a:srgbClr val="FFFFFF">
                    <a:alpha val="0"/>
                  </a:srgbClr>
                </a:gs>
                <a:gs pos="100000">
                  <a:srgbClr val="721839">
                    <a:alpha val="0"/>
                  </a:srgbClr>
                </a:gs>
              </a:gsLst>
              <a:lin ang="0"/>
            </a:gradFill>
          </p:spPr>
          <p:txBody>
            <a:bodyPr/>
            <a:lstStyle/>
            <a:p>
              <a:endParaRPr lang="en-US"/>
            </a:p>
          </p:txBody>
        </p:sp>
        <p:sp>
          <p:nvSpPr>
            <p:cNvPr id="5" name="TextBox 5"/>
            <p:cNvSpPr txBox="1"/>
            <p:nvPr/>
          </p:nvSpPr>
          <p:spPr>
            <a:xfrm>
              <a:off x="0" y="-38100"/>
              <a:ext cx="4195122" cy="252189"/>
            </a:xfrm>
            <a:prstGeom prst="rect">
              <a:avLst/>
            </a:prstGeom>
          </p:spPr>
          <p:txBody>
            <a:bodyPr lIns="50800" tIns="50800" rIns="50800" bIns="50800" rtlCol="0" anchor="ctr"/>
            <a:lstStyle/>
            <a:p>
              <a:pPr algn="ctr">
                <a:lnSpc>
                  <a:spcPts val="2659"/>
                </a:lnSpc>
                <a:spcBef>
                  <a:spcPct val="0"/>
                </a:spcBef>
              </a:pPr>
              <a:endParaRPr/>
            </a:p>
          </p:txBody>
        </p:sp>
      </p:grpSp>
      <p:sp>
        <p:nvSpPr>
          <p:cNvPr id="8" name="TextBox 8"/>
          <p:cNvSpPr txBox="1"/>
          <p:nvPr/>
        </p:nvSpPr>
        <p:spPr>
          <a:xfrm>
            <a:off x="723674" y="664626"/>
            <a:ext cx="9025127" cy="1590014"/>
          </a:xfrm>
          <a:prstGeom prst="rect">
            <a:avLst/>
          </a:prstGeom>
        </p:spPr>
        <p:txBody>
          <a:bodyPr lIns="0" tIns="0" rIns="0" bIns="0" rtlCol="0" anchor="t">
            <a:spAutoFit/>
          </a:bodyPr>
          <a:lstStyle/>
          <a:p>
            <a:pPr algn="l">
              <a:lnSpc>
                <a:spcPts val="12206"/>
              </a:lnSpc>
            </a:pPr>
            <a:r>
              <a:rPr lang="en-US" sz="11198">
                <a:solidFill>
                  <a:srgbClr val="FFFFFF"/>
                </a:solidFill>
                <a:latin typeface="Anton"/>
                <a:ea typeface="Anton"/>
                <a:cs typeface="Anton"/>
                <a:sym typeface="Anton"/>
              </a:rPr>
              <a:t>CURRICULUM</a:t>
            </a:r>
          </a:p>
        </p:txBody>
      </p:sp>
      <p:pic>
        <p:nvPicPr>
          <p:cNvPr id="9" name="Picture 8">
            <a:extLst>
              <a:ext uri="{FF2B5EF4-FFF2-40B4-BE49-F238E27FC236}">
                <a16:creationId xmlns:a16="http://schemas.microsoft.com/office/drawing/2014/main" id="{B5CD7BC3-4754-867D-755A-B54C7254E560}"/>
              </a:ext>
            </a:extLst>
          </p:cNvPr>
          <p:cNvPicPr>
            <a:picLocks noChangeAspect="1"/>
          </p:cNvPicPr>
          <p:nvPr/>
        </p:nvPicPr>
        <p:blipFill>
          <a:blip r:embed="rId3">
            <a:lum bright="100000" contrast="-70000"/>
          </a:blip>
          <a:stretch>
            <a:fillRect/>
          </a:stretch>
        </p:blipFill>
        <p:spPr>
          <a:xfrm>
            <a:off x="13530477" y="436476"/>
            <a:ext cx="4038625" cy="780097"/>
          </a:xfrm>
          <a:prstGeom prst="rect">
            <a:avLst/>
          </a:prstGeom>
        </p:spPr>
      </p:pic>
      <p:pic>
        <p:nvPicPr>
          <p:cNvPr id="10" name="Picture 2" descr="General Structure">
            <a:extLst>
              <a:ext uri="{FF2B5EF4-FFF2-40B4-BE49-F238E27FC236}">
                <a16:creationId xmlns:a16="http://schemas.microsoft.com/office/drawing/2014/main" id="{D89C6A97-060D-4A2B-A0E0-477052AC41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53243" y="2064333"/>
            <a:ext cx="13296553" cy="75580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8288000" cy="10287000"/>
          </a:xfrm>
          <a:custGeom>
            <a:avLst/>
            <a:gdLst/>
            <a:ahLst/>
            <a:cxnLst/>
            <a:rect l="l" t="t" r="r" b="b"/>
            <a:pathLst>
              <a:path w="18288000" h="10287000">
                <a:moveTo>
                  <a:pt x="18288000" y="10287000"/>
                </a:moveTo>
                <a:lnTo>
                  <a:pt x="0" y="10287000"/>
                </a:lnTo>
                <a:lnTo>
                  <a:pt x="0" y="0"/>
                </a:lnTo>
                <a:lnTo>
                  <a:pt x="18288000" y="0"/>
                </a:lnTo>
                <a:lnTo>
                  <a:pt x="18288000" y="10287000"/>
                </a:lnTo>
                <a:close/>
              </a:path>
            </a:pathLst>
          </a:custGeom>
          <a:blipFill>
            <a:blip r:embed="rId3" cstate="hqprint">
              <a:extLst>
                <a:ext uri="{28A0092B-C50C-407E-A947-70E740481C1C}">
                  <a14:useLocalDpi xmlns:a14="http://schemas.microsoft.com/office/drawing/2010/main"/>
                </a:ext>
              </a:extLst>
            </a:blip>
            <a:stretch>
              <a:fillRect/>
            </a:stretch>
          </a:blipFill>
        </p:spPr>
        <p:txBody>
          <a:bodyPr/>
          <a:lstStyle/>
          <a:p>
            <a:endParaRPr lang="en-GB"/>
          </a:p>
        </p:txBody>
      </p:sp>
      <p:grpSp>
        <p:nvGrpSpPr>
          <p:cNvPr id="3" name="Group 3"/>
          <p:cNvGrpSpPr/>
          <p:nvPr/>
        </p:nvGrpSpPr>
        <p:grpSpPr>
          <a:xfrm>
            <a:off x="-1856497" y="426262"/>
            <a:ext cx="15928354" cy="812870"/>
            <a:chOff x="0" y="0"/>
            <a:chExt cx="4195122" cy="214089"/>
          </a:xfrm>
        </p:grpSpPr>
        <p:sp>
          <p:nvSpPr>
            <p:cNvPr id="4" name="Freeform 4"/>
            <p:cNvSpPr/>
            <p:nvPr/>
          </p:nvSpPr>
          <p:spPr>
            <a:xfrm>
              <a:off x="0" y="0"/>
              <a:ext cx="4195122" cy="214089"/>
            </a:xfrm>
            <a:custGeom>
              <a:avLst/>
              <a:gdLst/>
              <a:ahLst/>
              <a:cxnLst/>
              <a:rect l="l" t="t" r="r" b="b"/>
              <a:pathLst>
                <a:path w="4195122" h="214089">
                  <a:moveTo>
                    <a:pt x="0" y="0"/>
                  </a:moveTo>
                  <a:lnTo>
                    <a:pt x="4195122" y="0"/>
                  </a:lnTo>
                  <a:lnTo>
                    <a:pt x="4195122" y="214089"/>
                  </a:lnTo>
                  <a:lnTo>
                    <a:pt x="0" y="214089"/>
                  </a:lnTo>
                  <a:close/>
                </a:path>
              </a:pathLst>
            </a:custGeom>
            <a:gradFill rotWithShape="1">
              <a:gsLst>
                <a:gs pos="0">
                  <a:srgbClr val="FFA100">
                    <a:alpha val="100000"/>
                  </a:srgbClr>
                </a:gs>
                <a:gs pos="33333">
                  <a:srgbClr val="FFBF42">
                    <a:alpha val="100000"/>
                  </a:srgbClr>
                </a:gs>
                <a:gs pos="66667">
                  <a:srgbClr val="FFFFFF">
                    <a:alpha val="0"/>
                  </a:srgbClr>
                </a:gs>
                <a:gs pos="100000">
                  <a:srgbClr val="721839">
                    <a:alpha val="0"/>
                  </a:srgbClr>
                </a:gs>
              </a:gsLst>
              <a:lin ang="0"/>
            </a:gradFill>
          </p:spPr>
          <p:txBody>
            <a:bodyPr/>
            <a:lstStyle/>
            <a:p>
              <a:endParaRPr lang="en-US"/>
            </a:p>
          </p:txBody>
        </p:sp>
        <p:sp>
          <p:nvSpPr>
            <p:cNvPr id="5" name="TextBox 5"/>
            <p:cNvSpPr txBox="1"/>
            <p:nvPr/>
          </p:nvSpPr>
          <p:spPr>
            <a:xfrm>
              <a:off x="0" y="-38100"/>
              <a:ext cx="4195122" cy="252189"/>
            </a:xfrm>
            <a:prstGeom prst="rect">
              <a:avLst/>
            </a:prstGeom>
          </p:spPr>
          <p:txBody>
            <a:bodyPr lIns="50800" tIns="50800" rIns="50800" bIns="50800" rtlCol="0" anchor="ctr"/>
            <a:lstStyle/>
            <a:p>
              <a:pPr algn="ctr">
                <a:lnSpc>
                  <a:spcPts val="2659"/>
                </a:lnSpc>
                <a:spcBef>
                  <a:spcPct val="0"/>
                </a:spcBef>
              </a:pPr>
              <a:endParaRPr/>
            </a:p>
          </p:txBody>
        </p:sp>
      </p:grpSp>
      <p:sp>
        <p:nvSpPr>
          <p:cNvPr id="7" name="TextBox 7"/>
          <p:cNvSpPr txBox="1"/>
          <p:nvPr/>
        </p:nvSpPr>
        <p:spPr>
          <a:xfrm>
            <a:off x="723674" y="664626"/>
            <a:ext cx="11056072" cy="1490216"/>
          </a:xfrm>
          <a:prstGeom prst="rect">
            <a:avLst/>
          </a:prstGeom>
        </p:spPr>
        <p:txBody>
          <a:bodyPr lIns="0" tIns="0" rIns="0" bIns="0" rtlCol="0" anchor="t">
            <a:spAutoFit/>
          </a:bodyPr>
          <a:lstStyle/>
          <a:p>
            <a:pPr algn="l">
              <a:lnSpc>
                <a:spcPts val="12206"/>
              </a:lnSpc>
            </a:pPr>
            <a:r>
              <a:rPr lang="en-US" sz="9600">
                <a:solidFill>
                  <a:srgbClr val="FFFFFF"/>
                </a:solidFill>
                <a:latin typeface="Anton"/>
                <a:ea typeface="Anton"/>
                <a:cs typeface="Anton"/>
                <a:sym typeface="Anton"/>
              </a:rPr>
              <a:t>Experiential Learning　</a:t>
            </a:r>
          </a:p>
        </p:txBody>
      </p:sp>
      <p:pic>
        <p:nvPicPr>
          <p:cNvPr id="12" name="Picture 4">
            <a:extLst>
              <a:ext uri="{FF2B5EF4-FFF2-40B4-BE49-F238E27FC236}">
                <a16:creationId xmlns:a16="http://schemas.microsoft.com/office/drawing/2014/main" id="{0D6A8666-C938-4FFD-BEF8-970477A7A47B}"/>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rot="21158989">
            <a:off x="5516769" y="4598576"/>
            <a:ext cx="3198812" cy="2133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3">
            <a:extLst>
              <a:ext uri="{FF2B5EF4-FFF2-40B4-BE49-F238E27FC236}">
                <a16:creationId xmlns:a16="http://schemas.microsoft.com/office/drawing/2014/main" id="{A92BE2A7-4C4E-4AC6-B9CA-6FE4FE69E1D1}"/>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rot="672354">
            <a:off x="13054542" y="4476856"/>
            <a:ext cx="3626942" cy="27202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5">
            <a:extLst>
              <a:ext uri="{FF2B5EF4-FFF2-40B4-BE49-F238E27FC236}">
                <a16:creationId xmlns:a16="http://schemas.microsoft.com/office/drawing/2014/main" id="{17A7C4D3-4D57-4EC0-8F1D-43A90DCE4A8E}"/>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rot="21215664">
            <a:off x="11673040" y="5006574"/>
            <a:ext cx="2167945" cy="31115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Picture 6">
            <a:extLst>
              <a:ext uri="{FF2B5EF4-FFF2-40B4-BE49-F238E27FC236}">
                <a16:creationId xmlns:a16="http://schemas.microsoft.com/office/drawing/2014/main" id="{6106B656-6D50-4030-B7E9-70A2B224D81F}"/>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1726368" y="7673224"/>
            <a:ext cx="2792631" cy="20944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Picture 7">
            <a:extLst>
              <a:ext uri="{FF2B5EF4-FFF2-40B4-BE49-F238E27FC236}">
                <a16:creationId xmlns:a16="http://schemas.microsoft.com/office/drawing/2014/main" id="{94675839-AE0E-47F5-B4E1-775ED6A041BF}"/>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rot="713023">
            <a:off x="14239970" y="1717990"/>
            <a:ext cx="2138362" cy="21383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 name="Picture 8">
            <a:extLst>
              <a:ext uri="{FF2B5EF4-FFF2-40B4-BE49-F238E27FC236}">
                <a16:creationId xmlns:a16="http://schemas.microsoft.com/office/drawing/2014/main" id="{4AF8DFA1-3D83-4A91-9D07-B44D67535727}"/>
              </a:ext>
            </a:extLst>
          </p:cNvPr>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rot="487181">
            <a:off x="9813060" y="6747851"/>
            <a:ext cx="2764692" cy="20905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 name="Picture 18">
            <a:extLst>
              <a:ext uri="{FF2B5EF4-FFF2-40B4-BE49-F238E27FC236}">
                <a16:creationId xmlns:a16="http://schemas.microsoft.com/office/drawing/2014/main" id="{302F8E0E-2366-468B-B241-524CD8EEF40E}"/>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rot="267491">
            <a:off x="1028697" y="4327976"/>
            <a:ext cx="4466490" cy="26566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 name="Picture 19">
            <a:extLst>
              <a:ext uri="{FF2B5EF4-FFF2-40B4-BE49-F238E27FC236}">
                <a16:creationId xmlns:a16="http://schemas.microsoft.com/office/drawing/2014/main" id="{F0AD3BB7-9603-4D29-9F55-4349CE7BEC8E}"/>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rot="21144891">
            <a:off x="564384" y="2216292"/>
            <a:ext cx="4466490" cy="23468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1" name="Picture 20">
            <a:extLst>
              <a:ext uri="{FF2B5EF4-FFF2-40B4-BE49-F238E27FC236}">
                <a16:creationId xmlns:a16="http://schemas.microsoft.com/office/drawing/2014/main" id="{D0D0DF33-E6E8-4540-B046-4D983981AF50}"/>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rot="835525">
            <a:off x="9240029" y="1998533"/>
            <a:ext cx="2086743" cy="27823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2" name="Picture 21">
            <a:extLst>
              <a:ext uri="{FF2B5EF4-FFF2-40B4-BE49-F238E27FC236}">
                <a16:creationId xmlns:a16="http://schemas.microsoft.com/office/drawing/2014/main" id="{CC783919-8E7D-43D8-A53C-C8F7A3AFF25B}"/>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rot="411936">
            <a:off x="8776491" y="4652530"/>
            <a:ext cx="2845962" cy="19346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3" name="Picture 22">
            <a:extLst>
              <a:ext uri="{FF2B5EF4-FFF2-40B4-BE49-F238E27FC236}">
                <a16:creationId xmlns:a16="http://schemas.microsoft.com/office/drawing/2014/main" id="{A7C14B68-C762-4B02-B15A-720DD31C0752}"/>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5051268" y="1968742"/>
            <a:ext cx="4079582" cy="27179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4" name="Picture 23" descr="泳手可跟教練利用泳池旁邊的電腦工作站查看分析結果。（受訪者提供圖片）">
            <a:extLst>
              <a:ext uri="{FF2B5EF4-FFF2-40B4-BE49-F238E27FC236}">
                <a16:creationId xmlns:a16="http://schemas.microsoft.com/office/drawing/2014/main" id="{8741CDD7-25C8-4175-B44C-67E3C63A7BB0}"/>
              </a:ext>
            </a:extLst>
          </p:cNvPr>
          <p:cNvPicPr>
            <a:picLocks noChangeAspect="1" noChangeArrowheads="1"/>
          </p:cNvPicPr>
          <p:nvPr/>
        </p:nvPicPr>
        <p:blipFill rotWithShape="1">
          <a:blip r:embed="rId15" cstate="screen">
            <a:extLst>
              <a:ext uri="{28A0092B-C50C-407E-A947-70E740481C1C}">
                <a14:useLocalDpi xmlns:a14="http://schemas.microsoft.com/office/drawing/2010/main"/>
              </a:ext>
            </a:extLst>
          </a:blip>
          <a:srcRect/>
          <a:stretch/>
        </p:blipFill>
        <p:spPr bwMode="auto">
          <a:xfrm rot="409790">
            <a:off x="11163542" y="2368443"/>
            <a:ext cx="3322514" cy="18864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5" name="Picture 2">
            <a:extLst>
              <a:ext uri="{FF2B5EF4-FFF2-40B4-BE49-F238E27FC236}">
                <a16:creationId xmlns:a16="http://schemas.microsoft.com/office/drawing/2014/main" id="{EDEC848F-0CCB-4D26-BCE1-09255F26767F}"/>
              </a:ext>
            </a:extLst>
          </p:cNvPr>
          <p:cNvPicPr>
            <a:picLocks noChangeAspect="1" noChangeArrowheads="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1023022" y="7013871"/>
            <a:ext cx="5258508" cy="22132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6" name="Picture 2">
            <a:extLst>
              <a:ext uri="{FF2B5EF4-FFF2-40B4-BE49-F238E27FC236}">
                <a16:creationId xmlns:a16="http://schemas.microsoft.com/office/drawing/2014/main" id="{EA73D0D8-A964-4329-A235-7D8332EBFB06}"/>
              </a:ext>
            </a:extLst>
          </p:cNvPr>
          <p:cNvPicPr>
            <a:picLocks noChangeAspect="1" noChangeArrowheads="1"/>
          </p:cNvPicPr>
          <p:nvPr/>
        </p:nvPicPr>
        <p:blipFill>
          <a:blip r:embed="rId17" cstate="screen">
            <a:extLst>
              <a:ext uri="{28A0092B-C50C-407E-A947-70E740481C1C}">
                <a14:useLocalDpi xmlns:a14="http://schemas.microsoft.com/office/drawing/2010/main"/>
              </a:ext>
            </a:extLst>
          </a:blip>
          <a:srcRect/>
          <a:stretch>
            <a:fillRect/>
          </a:stretch>
        </p:blipFill>
        <p:spPr bwMode="auto">
          <a:xfrm rot="216845">
            <a:off x="4510396" y="6385227"/>
            <a:ext cx="5395992" cy="26745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a:extLst>
              <a:ext uri="{FF2B5EF4-FFF2-40B4-BE49-F238E27FC236}">
                <a16:creationId xmlns:a16="http://schemas.microsoft.com/office/drawing/2014/main" id="{6A7502CF-38FD-8F17-64C2-4A0984DC948F}"/>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rot="553653">
            <a:off x="14208150" y="7100686"/>
            <a:ext cx="3580947" cy="26857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6" descr="HKU Engineering Student Wins Champion Award at IET YPEC 2025 for an Innovative One-Stop AI Elderly Monitoring System">
            <a:extLst>
              <a:ext uri="{FF2B5EF4-FFF2-40B4-BE49-F238E27FC236}">
                <a16:creationId xmlns:a16="http://schemas.microsoft.com/office/drawing/2014/main" id="{AAD0309F-81B1-A0F2-E8C2-3A628915B4A1}"/>
              </a:ext>
            </a:extLst>
          </p:cNvPr>
          <p:cNvPicPr>
            <a:picLocks noChangeAspect="1" noChangeArrowheads="1"/>
          </p:cNvPicPr>
          <p:nvPr/>
        </p:nvPicPr>
        <p:blipFill>
          <a:blip r:embed="rId19" cstate="screen">
            <a:extLst>
              <a:ext uri="{28A0092B-C50C-407E-A947-70E740481C1C}">
                <a14:useLocalDpi xmlns:a14="http://schemas.microsoft.com/office/drawing/2010/main"/>
              </a:ext>
            </a:extLst>
          </a:blip>
          <a:srcRect/>
          <a:stretch>
            <a:fillRect/>
          </a:stretch>
        </p:blipFill>
        <p:spPr bwMode="auto">
          <a:xfrm>
            <a:off x="10761008" y="4008062"/>
            <a:ext cx="2271086" cy="14194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4" descr="HKUECE PhD Students Win Best Paper Honorable Mention Award at IEEE VR 2026">
            <a:extLst>
              <a:ext uri="{FF2B5EF4-FFF2-40B4-BE49-F238E27FC236}">
                <a16:creationId xmlns:a16="http://schemas.microsoft.com/office/drawing/2014/main" id="{E390AC8F-81AF-9DDF-DF4C-EE5DA89B0ECB}"/>
              </a:ext>
            </a:extLst>
          </p:cNvPr>
          <p:cNvPicPr>
            <a:picLocks noChangeAspect="1" noChangeArrowheads="1"/>
          </p:cNvPicPr>
          <p:nvPr/>
        </p:nvPicPr>
        <p:blipFill>
          <a:blip r:embed="rId20" cstate="screen">
            <a:extLst>
              <a:ext uri="{28A0092B-C50C-407E-A947-70E740481C1C}">
                <a14:useLocalDpi xmlns:a14="http://schemas.microsoft.com/office/drawing/2010/main"/>
              </a:ext>
            </a:extLst>
          </a:blip>
          <a:srcRect/>
          <a:stretch>
            <a:fillRect/>
          </a:stretch>
        </p:blipFill>
        <p:spPr bwMode="auto">
          <a:xfrm rot="274046">
            <a:off x="15393905" y="3200380"/>
            <a:ext cx="2671516" cy="16696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a:extLst>
              <a:ext uri="{FF2B5EF4-FFF2-40B4-BE49-F238E27FC236}">
                <a16:creationId xmlns:a16="http://schemas.microsoft.com/office/drawing/2014/main" id="{ED68728E-D8BD-B1BF-041D-07B4790AA912}"/>
              </a:ext>
            </a:extLst>
          </p:cNvPr>
          <p:cNvPicPr>
            <a:picLocks noChangeAspect="1"/>
          </p:cNvPicPr>
          <p:nvPr/>
        </p:nvPicPr>
        <p:blipFill>
          <a:blip r:embed="rId21">
            <a:lum bright="100000" contrast="-70000"/>
          </a:blip>
          <a:stretch>
            <a:fillRect/>
          </a:stretch>
        </p:blipFill>
        <p:spPr>
          <a:xfrm>
            <a:off x="13530477" y="436476"/>
            <a:ext cx="4038625" cy="780097"/>
          </a:xfrm>
          <a:prstGeom prst="rect">
            <a:avLst/>
          </a:prstGeom>
        </p:spPr>
      </p:pic>
    </p:spTree>
    <p:extLst>
      <p:ext uri="{BB962C8B-B14F-4D97-AF65-F5344CB8AC3E}">
        <p14:creationId xmlns:p14="http://schemas.microsoft.com/office/powerpoint/2010/main" val="13160629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7F36FC4443AE44DB50E259AFF3A0B45" ma:contentTypeVersion="0" ma:contentTypeDescription="Create a new document." ma:contentTypeScope="" ma:versionID="14e473c8be69dab0ff684265900407de">
  <xsd:schema xmlns:xsd="http://www.w3.org/2001/XMLSchema" xmlns:xs="http://www.w3.org/2001/XMLSchema" xmlns:p="http://schemas.microsoft.com/office/2006/metadata/properties" targetNamespace="http://schemas.microsoft.com/office/2006/metadata/properties" ma:root="true" ma:fieldsID="500c6692915ba10984c0aabd49f31b2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55B51A5-A9A1-4635-80C7-431609C6F7D1}"/>
</file>

<file path=customXml/itemProps2.xml><?xml version="1.0" encoding="utf-8"?>
<ds:datastoreItem xmlns:ds="http://schemas.openxmlformats.org/officeDocument/2006/customXml" ds:itemID="{42775D5E-99CA-4E00-813B-9B5DEC02CEC0}"/>
</file>

<file path=customXml/itemProps3.xml><?xml version="1.0" encoding="utf-8"?>
<ds:datastoreItem xmlns:ds="http://schemas.openxmlformats.org/officeDocument/2006/customXml" ds:itemID="{A12E8869-459F-4803-958D-FAA84C99E0E9}"/>
</file>

<file path=docProps/app.xml><?xml version="1.0" encoding="utf-8"?>
<Properties xmlns="http://schemas.openxmlformats.org/officeDocument/2006/extended-properties" xmlns:vt="http://schemas.openxmlformats.org/officeDocument/2006/docPropsVTypes">
  <TotalTime>5</TotalTime>
  <Words>726</Words>
  <Application>Microsoft Office PowerPoint</Application>
  <PresentationFormat>Custom</PresentationFormat>
  <Paragraphs>120</Paragraphs>
  <Slides>13</Slides>
  <Notes>8</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13</vt:i4>
      </vt:variant>
    </vt:vector>
  </HeadingPairs>
  <TitlesOfParts>
    <vt:vector size="28" baseType="lpstr">
      <vt:lpstr>Arial</vt:lpstr>
      <vt:lpstr>Aptos</vt:lpstr>
      <vt:lpstr>Montserrat Bold Italics</vt:lpstr>
      <vt:lpstr>Proxima Nova</vt:lpstr>
      <vt:lpstr>Roboto</vt:lpstr>
      <vt:lpstr>Montserrat Bold</vt:lpstr>
      <vt:lpstr>Montserrat</vt:lpstr>
      <vt:lpstr>Wingdings</vt:lpstr>
      <vt:lpstr>Gotham Bold</vt:lpstr>
      <vt:lpstr>Montserrat Italics</vt:lpstr>
      <vt:lpstr>Calibri</vt:lpstr>
      <vt:lpstr>Anton</vt:lpstr>
      <vt:lpstr>Anton Italics</vt:lpstr>
      <vt:lpstr>Canva Sans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HKU ENGG 202526_ECE</dc:title>
  <dc:creator>Miranda</dc:creator>
  <cp:lastModifiedBy>eceug</cp:lastModifiedBy>
  <cp:revision>7</cp:revision>
  <cp:lastPrinted>2026-06-18T10:24:15Z</cp:lastPrinted>
  <dcterms:created xsi:type="dcterms:W3CDTF">2006-08-16T00:00:00Z</dcterms:created>
  <dcterms:modified xsi:type="dcterms:W3CDTF">2026-06-24T09:13:21Z</dcterms:modified>
  <dc:identifier>DAHFCbrPBo8</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0x01010097F36FC4443AE44DB50E259AFF3A0B45</vt:lpwstr>
  </property>
</Properties>
</file>